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79" r:id="rId3"/>
    <p:sldId id="259" r:id="rId4"/>
    <p:sldId id="260" r:id="rId5"/>
    <p:sldId id="281" r:id="rId6"/>
    <p:sldId id="289" r:id="rId7"/>
    <p:sldId id="280" r:id="rId8"/>
    <p:sldId id="29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2" r:id="rId18"/>
    <p:sldId id="271" r:id="rId19"/>
    <p:sldId id="272" r:id="rId20"/>
    <p:sldId id="302" r:id="rId21"/>
    <p:sldId id="301" r:id="rId22"/>
    <p:sldId id="303" r:id="rId23"/>
    <p:sldId id="305" r:id="rId24"/>
    <p:sldId id="273" r:id="rId25"/>
    <p:sldId id="307" r:id="rId26"/>
    <p:sldId id="295" r:id="rId27"/>
    <p:sldId id="350" r:id="rId28"/>
    <p:sldId id="294" r:id="rId29"/>
    <p:sldId id="282" r:id="rId30"/>
    <p:sldId id="283" r:id="rId31"/>
    <p:sldId id="339" r:id="rId32"/>
    <p:sldId id="348" r:id="rId33"/>
    <p:sldId id="308" r:id="rId34"/>
    <p:sldId id="311" r:id="rId35"/>
    <p:sldId id="299" r:id="rId36"/>
    <p:sldId id="274" r:id="rId37"/>
    <p:sldId id="284" r:id="rId38"/>
    <p:sldId id="309" r:id="rId39"/>
    <p:sldId id="312" r:id="rId40"/>
    <p:sldId id="285" r:id="rId41"/>
    <p:sldId id="313" r:id="rId42"/>
    <p:sldId id="298" r:id="rId43"/>
    <p:sldId id="275" r:id="rId44"/>
    <p:sldId id="314" r:id="rId45"/>
    <p:sldId id="317" r:id="rId46"/>
    <p:sldId id="318" r:id="rId47"/>
    <p:sldId id="334" r:id="rId48"/>
    <p:sldId id="319" r:id="rId49"/>
    <p:sldId id="322" r:id="rId50"/>
    <p:sldId id="323" r:id="rId51"/>
    <p:sldId id="347" r:id="rId52"/>
    <p:sldId id="351" r:id="rId53"/>
    <p:sldId id="320" r:id="rId54"/>
    <p:sldId id="324" r:id="rId55"/>
    <p:sldId id="325" r:id="rId56"/>
    <p:sldId id="326" r:id="rId57"/>
    <p:sldId id="327" r:id="rId58"/>
    <p:sldId id="321" r:id="rId59"/>
    <p:sldId id="331" r:id="rId60"/>
    <p:sldId id="340" r:id="rId61"/>
    <p:sldId id="341" r:id="rId62"/>
    <p:sldId id="358" r:id="rId63"/>
    <p:sldId id="333" r:id="rId64"/>
    <p:sldId id="342" r:id="rId65"/>
    <p:sldId id="343" r:id="rId66"/>
    <p:sldId id="356" r:id="rId67"/>
    <p:sldId id="344" r:id="rId68"/>
    <p:sldId id="345" r:id="rId69"/>
    <p:sldId id="346" r:id="rId70"/>
    <p:sldId id="357" r:id="rId71"/>
    <p:sldId id="329" r:id="rId72"/>
    <p:sldId id="352" r:id="rId73"/>
    <p:sldId id="335" r:id="rId74"/>
    <p:sldId id="353" r:id="rId75"/>
    <p:sldId id="330" r:id="rId76"/>
    <p:sldId id="336" r:id="rId77"/>
    <p:sldId id="354" r:id="rId78"/>
    <p:sldId id="355" r:id="rId79"/>
    <p:sldId id="276" r:id="rId8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2"/>
      <p:bold r:id="rId83"/>
      <p:italic r:id="rId84"/>
      <p:boldItalic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  <p:embeddedFont>
      <p:font typeface="Segoe UI" panose="020B0502040204020203" pitchFamily="3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QZeMA2HsydU1Jfre1vgjZgJw2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5D85D-A8DB-9ECD-3980-2C5981D58548}" v="137" dt="2024-12-16T12:20:46.744"/>
    <p1510:client id="{118A5390-22B7-4B6A-BAB9-EA40B98362B2}" v="713" dt="2024-12-16T14:02:42.225"/>
    <p1510:client id="{12217B27-E2D6-5083-4B9C-8371572D2430}" v="369" dt="2024-12-15T19:13:43.163"/>
    <p1510:client id="{12FF6028-49AB-DD70-E6C7-68CCB6DAF529}" v="8" dt="2024-12-16T13:42:05.550"/>
    <p1510:client id="{1AC98735-E27C-2179-6760-BD4012678F12}" v="71" dt="2024-12-16T14:08:45.396"/>
    <p1510:client id="{235EF797-B95B-38C9-F104-5A6341994A1F}" v="7" dt="2024-12-16T13:04:22.338"/>
    <p1510:client id="{240A4A91-F3BD-022A-6872-C7CBF4F35C69}" v="350" dt="2024-12-15T20:02:06.639"/>
    <p1510:client id="{45D8BC53-65C2-6F46-F908-F0928CA3571B}" v="377" dt="2024-12-15T21:30:26.061"/>
    <p1510:client id="{4D685869-519E-468C-FF6B-81D80B2090DB}" v="1583" dt="2024-12-15T22:25:16.346"/>
    <p1510:client id="{53FEFEA0-E6F6-E98C-B8EE-8987688F7C4F}" v="201" dt="2024-12-16T13:37:58.219"/>
    <p1510:client id="{6ADF4D45-9031-4936-A2ED-3E4631D81D4D}" v="7575" dt="2024-12-16T14:17:51.028"/>
    <p1510:client id="{79BA20CB-D1F1-830B-E7D1-878E44A0BA60}" v="1283" dt="2024-12-15T19:45:09.926"/>
    <p1510:client id="{ADDDE788-BCC6-92BA-5A0E-EA9BC448309D}" v="741" dt="2024-12-16T10:16:09.793"/>
    <p1510:client id="{AFB3D72A-BB50-BDC9-6150-FC017757E3D2}" v="144" dt="2024-12-16T13:02:35.816"/>
    <p1510:client id="{B17043AE-C4E5-3C96-EE58-25BC4B9C780D}" v="204" dt="2024-12-16T14:11:53.989"/>
    <p1510:client id="{B4157BF3-3B2A-31D6-C342-753555455C4E}" v="370" dt="2024-12-15T20:22:28.967"/>
    <p1510:client id="{B42C5E0A-A236-F641-BB6E-F4D631B4CCD4}" v="7" dt="2024-12-16T13:37:04.301"/>
    <p1510:client id="{C5304A2F-DB1E-1974-B27D-6BE2AFB72985}" v="960" dt="2024-12-16T11:27:44.875"/>
    <p1510:client id="{DA76DEBB-422A-0B5D-910C-C7FCF88174E8}" v="1162" dt="2024-12-15T21:11:50.644"/>
    <p1510:client id="{DF0D43A7-B569-9D68-B33D-831FF2D655F2}" v="374" dt="2024-12-15T18:57:01.822"/>
    <p1510:client id="{DFB97408-7BC9-5B43-0BCA-B353ABE6289D}" v="1" dt="2024-12-16T16:38:58.241"/>
    <p1510:client id="{E016224A-21B3-8F36-BCBD-7DD54D5A1106}" v="82" dt="2024-12-16T12:55:18.078"/>
    <p1510:client id="{FCBA2946-3469-9AF5-32FB-788D5D64DD85}" v="454" dt="2024-12-16T09:40:04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customschemas.google.com/relationships/presentationmetadata" Target="metadata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f520ae56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f520ae56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f520ae56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f520ae56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d838997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d838997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A0DB4DF7-3F29-383B-CD2A-8AD8F68E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8f6abd68_0_0:notes">
            <a:extLst>
              <a:ext uri="{FF2B5EF4-FFF2-40B4-BE49-F238E27FC236}">
                <a16:creationId xmlns:a16="http://schemas.microsoft.com/office/drawing/2014/main" id="{5DC45389-EF5D-E196-BE77-32E04FC32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8f6abd68_0_0:notes">
            <a:extLst>
              <a:ext uri="{FF2B5EF4-FFF2-40B4-BE49-F238E27FC236}">
                <a16:creationId xmlns:a16="http://schemas.microsoft.com/office/drawing/2014/main" id="{46487553-1139-EB25-7FBC-4CB067081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394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d8f6abd6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d8f6abd6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8f6abd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8f6abd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d8f6abd6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d8f6abd6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206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d8f6abd6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d8f6abd6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8f6abd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8f6abd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967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E84D3BA8-1610-4CCE-9CA6-A2970BD3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d838997e3_0_16:notes">
            <a:extLst>
              <a:ext uri="{FF2B5EF4-FFF2-40B4-BE49-F238E27FC236}">
                <a16:creationId xmlns:a16="http://schemas.microsoft.com/office/drawing/2014/main" id="{5C767C0E-B5FC-F7F9-CBA0-0D2F10F29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d838997e3_0_16:notes">
            <a:extLst>
              <a:ext uri="{FF2B5EF4-FFF2-40B4-BE49-F238E27FC236}">
                <a16:creationId xmlns:a16="http://schemas.microsoft.com/office/drawing/2014/main" id="{A4C91A8B-F185-01C5-9DCD-1BBA4501D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67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140B721C-C049-DA1E-7A03-45562DF4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f704ca269_0_63:notes">
            <a:extLst>
              <a:ext uri="{FF2B5EF4-FFF2-40B4-BE49-F238E27FC236}">
                <a16:creationId xmlns:a16="http://schemas.microsoft.com/office/drawing/2014/main" id="{6D169DFC-CFEF-C888-FEF6-E98667486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f704ca269_0_63:notes">
            <a:extLst>
              <a:ext uri="{FF2B5EF4-FFF2-40B4-BE49-F238E27FC236}">
                <a16:creationId xmlns:a16="http://schemas.microsoft.com/office/drawing/2014/main" id="{A3E1F3E2-5D9F-32D5-003E-95F381302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004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3AB81330-CABD-9316-150D-2F33C7F89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8f6abd68_0_0:notes">
            <a:extLst>
              <a:ext uri="{FF2B5EF4-FFF2-40B4-BE49-F238E27FC236}">
                <a16:creationId xmlns:a16="http://schemas.microsoft.com/office/drawing/2014/main" id="{5F7C4BA8-2793-B82F-21D9-C559BB4A5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8f6abd68_0_0:notes">
            <a:extLst>
              <a:ext uri="{FF2B5EF4-FFF2-40B4-BE49-F238E27FC236}">
                <a16:creationId xmlns:a16="http://schemas.microsoft.com/office/drawing/2014/main" id="{195ACD11-0551-F36A-D2E1-29FBB1F24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789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>
          <a:extLst>
            <a:ext uri="{FF2B5EF4-FFF2-40B4-BE49-F238E27FC236}">
              <a16:creationId xmlns:a16="http://schemas.microsoft.com/office/drawing/2014/main" id="{A9F2B745-D392-0B97-519D-7489CCEF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d8f6abd68_0_13:notes">
            <a:extLst>
              <a:ext uri="{FF2B5EF4-FFF2-40B4-BE49-F238E27FC236}">
                <a16:creationId xmlns:a16="http://schemas.microsoft.com/office/drawing/2014/main" id="{9BC6352A-0BF7-8A4F-4BE2-B96042985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d8f6abd68_0_13:notes">
            <a:extLst>
              <a:ext uri="{FF2B5EF4-FFF2-40B4-BE49-F238E27FC236}">
                <a16:creationId xmlns:a16="http://schemas.microsoft.com/office/drawing/2014/main" id="{191330DF-C8D2-43AF-0ACB-7014CEFD9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65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d838997e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d838997e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F2A5672D-4B06-31FC-B122-1228F688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8f6abd68_0_0:notes">
            <a:extLst>
              <a:ext uri="{FF2B5EF4-FFF2-40B4-BE49-F238E27FC236}">
                <a16:creationId xmlns:a16="http://schemas.microsoft.com/office/drawing/2014/main" id="{8FBCA082-CD5B-48A6-CA28-A488C2241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8f6abd68_0_0:notes">
            <a:extLst>
              <a:ext uri="{FF2B5EF4-FFF2-40B4-BE49-F238E27FC236}">
                <a16:creationId xmlns:a16="http://schemas.microsoft.com/office/drawing/2014/main" id="{9F1E4CBB-0521-40E9-1749-2707DAD6A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044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d8f6abd6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d8f6abd6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294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d838997e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d838997e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00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60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34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6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d838997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d838997e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950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06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F2A5672D-4B06-31FC-B122-1228F688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8f6abd68_0_0:notes">
            <a:extLst>
              <a:ext uri="{FF2B5EF4-FFF2-40B4-BE49-F238E27FC236}">
                <a16:creationId xmlns:a16="http://schemas.microsoft.com/office/drawing/2014/main" id="{8FBCA082-CD5B-48A6-CA28-A488C2241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8f6abd68_0_0:notes">
            <a:extLst>
              <a:ext uri="{FF2B5EF4-FFF2-40B4-BE49-F238E27FC236}">
                <a16:creationId xmlns:a16="http://schemas.microsoft.com/office/drawing/2014/main" id="{9F1E4CBB-0521-40E9-1749-2707DAD6A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588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d838997e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d838997e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159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f520ae56b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f520ae56b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520ae5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f520ae5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f520ae5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f520ae5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f520ae56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f520ae56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f520ae56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f520ae56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f520ae56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f520ae56b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4D9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2">
            <a:alphaModFix amt="30000"/>
          </a:blip>
          <a:srcRect t="7869" b="7876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905100" y="150853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body" idx="2"/>
          </p:nvPr>
        </p:nvSpPr>
        <p:spPr>
          <a:xfrm>
            <a:off x="2496200" y="3828104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○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■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○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■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○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■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4" name="Google Shape;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8700" y="459607"/>
            <a:ext cx="1706601" cy="53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Light blue">
  <p:cSld name="TITLE_AND_TWO_COLUMNS_1_1">
    <p:bg>
      <p:bgPr>
        <a:solidFill>
          <a:srgbClr val="4F7EB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4a1c2f0d_0_172"/>
          <p:cNvSpPr txBox="1">
            <a:spLocks noGrp="1"/>
          </p:cNvSpPr>
          <p:nvPr>
            <p:ph type="body" idx="1"/>
          </p:nvPr>
        </p:nvSpPr>
        <p:spPr>
          <a:xfrm>
            <a:off x="311700" y="1728624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31c4a1c2f0d_0_172"/>
          <p:cNvSpPr txBox="1">
            <a:spLocks noGrp="1"/>
          </p:cNvSpPr>
          <p:nvPr>
            <p:ph type="body" idx="2"/>
          </p:nvPr>
        </p:nvSpPr>
        <p:spPr>
          <a:xfrm>
            <a:off x="4619925" y="1728624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31c4a1c2f0d_0_17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g31c4a1c2f0d_0_172"/>
          <p:cNvSpPr txBox="1">
            <a:spLocks noGrp="1"/>
          </p:cNvSpPr>
          <p:nvPr>
            <p:ph type="subTitle" idx="3"/>
          </p:nvPr>
        </p:nvSpPr>
        <p:spPr>
          <a:xfrm>
            <a:off x="311700" y="1315295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31c4a1c2f0d_0_172"/>
          <p:cNvSpPr txBox="1">
            <a:spLocks noGrp="1"/>
          </p:cNvSpPr>
          <p:nvPr>
            <p:ph type="subTitle" idx="4"/>
          </p:nvPr>
        </p:nvSpPr>
        <p:spPr>
          <a:xfrm>
            <a:off x="4619925" y="1315295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g31c4a1c2f0d_0_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1c4a1c2f0d_0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1c4a1c2f0d_0_172"/>
          <p:cNvSpPr txBox="1">
            <a:spLocks noGrp="1"/>
          </p:cNvSpPr>
          <p:nvPr>
            <p:ph type="title"/>
          </p:nvPr>
        </p:nvSpPr>
        <p:spPr>
          <a:xfrm>
            <a:off x="251125" y="838900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g31c4a1c2f0d_0_1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Dark blue">
  <p:cSld name="TITLE_AND_TWO_COLUMNS_1">
    <p:bg>
      <p:bgPr>
        <a:solidFill>
          <a:srgbClr val="004D95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c4a1c2f0d_0_142"/>
          <p:cNvSpPr txBox="1">
            <a:spLocks noGrp="1"/>
          </p:cNvSpPr>
          <p:nvPr>
            <p:ph type="body" idx="1"/>
          </p:nvPr>
        </p:nvSpPr>
        <p:spPr>
          <a:xfrm>
            <a:off x="311700" y="1728624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g31c4a1c2f0d_0_142"/>
          <p:cNvSpPr txBox="1">
            <a:spLocks noGrp="1"/>
          </p:cNvSpPr>
          <p:nvPr>
            <p:ph type="body" idx="2"/>
          </p:nvPr>
        </p:nvSpPr>
        <p:spPr>
          <a:xfrm>
            <a:off x="4619925" y="1728624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31c4a1c2f0d_0_14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g31c4a1c2f0d_0_142"/>
          <p:cNvSpPr txBox="1">
            <a:spLocks noGrp="1"/>
          </p:cNvSpPr>
          <p:nvPr>
            <p:ph type="subTitle" idx="3"/>
          </p:nvPr>
        </p:nvSpPr>
        <p:spPr>
          <a:xfrm>
            <a:off x="311700" y="1315295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31c4a1c2f0d_0_142"/>
          <p:cNvSpPr txBox="1">
            <a:spLocks noGrp="1"/>
          </p:cNvSpPr>
          <p:nvPr>
            <p:ph type="subTitle" idx="4"/>
          </p:nvPr>
        </p:nvSpPr>
        <p:spPr>
          <a:xfrm>
            <a:off x="4619925" y="1315295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g31c4a1c2f0d_0_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1c4a1c2f0d_0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1c4a1c2f0d_0_142"/>
          <p:cNvSpPr txBox="1">
            <a:spLocks noGrp="1"/>
          </p:cNvSpPr>
          <p:nvPr>
            <p:ph type="title"/>
          </p:nvPr>
        </p:nvSpPr>
        <p:spPr>
          <a:xfrm>
            <a:off x="251125" y="838900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g31c4a1c2f0d_0_1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- Right light blue">
  <p:cSld name="SECTION_TITLE_AND_DESCRIPTION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c4a1c2f0d_0_57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F7E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1c4a1c2f0d_0_57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g31c4a1c2f0d_0_57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8FBE"/>
              </a:buClr>
              <a:buSzPts val="1800"/>
              <a:buNone/>
              <a:defRPr>
                <a:solidFill>
                  <a:srgbClr val="5D8FB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g31c4a1c2f0d_0_5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31c4a1c2f0d_0_5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g31c4a1c2f0d_0_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1c4a1c2f0d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1c4a1c2f0d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- Left light blue">
  <p:cSld name="SECTION_TITLE_AND_DESCRIPTION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4a1c2f0d_0_64" descr=" 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4F7E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1c4a1c2f0d_0_64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Char char="●"/>
              <a:defRPr>
                <a:solidFill>
                  <a:srgbClr val="004D95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○"/>
              <a:defRPr>
                <a:solidFill>
                  <a:srgbClr val="004D95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■"/>
              <a:defRPr>
                <a:solidFill>
                  <a:srgbClr val="004D95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●"/>
              <a:defRPr>
                <a:solidFill>
                  <a:srgbClr val="004D95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○"/>
              <a:defRPr>
                <a:solidFill>
                  <a:srgbClr val="004D95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■"/>
              <a:defRPr>
                <a:solidFill>
                  <a:srgbClr val="004D95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●"/>
              <a:defRPr>
                <a:solidFill>
                  <a:srgbClr val="004D95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○"/>
              <a:defRPr>
                <a:solidFill>
                  <a:srgbClr val="004D95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4D95"/>
              </a:buClr>
              <a:buSzPts val="1400"/>
              <a:buChar char="■"/>
              <a:defRPr>
                <a:solidFill>
                  <a:srgbClr val="004D95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31c4a1c2f0d_0_6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g31c4a1c2f0d_0_64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0" name="Google Shape;110;g31c4a1c2f0d_0_64"/>
          <p:cNvSpPr txBox="1">
            <a:spLocks noGrp="1"/>
          </p:cNvSpPr>
          <p:nvPr>
            <p:ph type="subTitle" idx="2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11" name="Google Shape;111;g31c4a1c2f0d_0_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1c4a1c2f0d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1c4a1c2f0d_0_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4D95"/>
                </a:solidFill>
              </a:defRPr>
            </a:lvl1pPr>
            <a:lvl2pPr lvl="1">
              <a:buNone/>
              <a:defRPr>
                <a:solidFill>
                  <a:srgbClr val="004D95"/>
                </a:solidFill>
              </a:defRPr>
            </a:lvl2pPr>
            <a:lvl3pPr lvl="2">
              <a:buNone/>
              <a:defRPr>
                <a:solidFill>
                  <a:srgbClr val="004D95"/>
                </a:solidFill>
              </a:defRPr>
            </a:lvl3pPr>
            <a:lvl4pPr lvl="3">
              <a:buNone/>
              <a:defRPr>
                <a:solidFill>
                  <a:srgbClr val="004D95"/>
                </a:solidFill>
              </a:defRPr>
            </a:lvl4pPr>
            <a:lvl5pPr lvl="4">
              <a:buNone/>
              <a:defRPr>
                <a:solidFill>
                  <a:srgbClr val="004D95"/>
                </a:solidFill>
              </a:defRPr>
            </a:lvl5pPr>
            <a:lvl6pPr lvl="5">
              <a:buNone/>
              <a:defRPr>
                <a:solidFill>
                  <a:srgbClr val="004D95"/>
                </a:solidFill>
              </a:defRPr>
            </a:lvl6pPr>
            <a:lvl7pPr lvl="6">
              <a:buNone/>
              <a:defRPr>
                <a:solidFill>
                  <a:srgbClr val="004D95"/>
                </a:solidFill>
              </a:defRPr>
            </a:lvl7pPr>
            <a:lvl8pPr lvl="7">
              <a:buNone/>
              <a:defRPr>
                <a:solidFill>
                  <a:srgbClr val="004D95"/>
                </a:solidFill>
              </a:defRPr>
            </a:lvl8pPr>
            <a:lvl9pPr lvl="8">
              <a:buNone/>
              <a:defRPr>
                <a:solidFill>
                  <a:srgbClr val="004D9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- Left white">
  <p:cSld name="SECTION_TITLE_AND_DESCRIPTION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c4a1c2f0d_0_206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1c4a1c2f0d_0_206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g31c4a1c2f0d_0_206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8FBE"/>
              </a:buClr>
              <a:buSzPts val="1800"/>
              <a:buNone/>
              <a:defRPr>
                <a:solidFill>
                  <a:srgbClr val="5D8FB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g31c4a1c2f0d_0_20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g31c4a1c2f0d_0_2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1c4a1c2f0d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1c4a1c2f0d_0_206"/>
          <p:cNvPicPr preferRelativeResize="0"/>
          <p:nvPr/>
        </p:nvPicPr>
        <p:blipFill rotWithShape="1">
          <a:blip r:embed="rId4">
            <a:alphaModFix/>
          </a:blip>
          <a:srcRect b="15626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solidFill>
            <a:srgbClr val="004D95"/>
          </a:solidFill>
          <a:ln>
            <a:noFill/>
          </a:ln>
        </p:spPr>
      </p:pic>
      <p:sp>
        <p:nvSpPr>
          <p:cNvPr id="122" name="Google Shape;122;g31c4a1c2f0d_0_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- Right dark blue">
  <p:cSld name="SECTION_TITLE_AND_DESCRIPTION_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1c4a1c2f0d_0_189"/>
          <p:cNvPicPr preferRelativeResize="0"/>
          <p:nvPr/>
        </p:nvPicPr>
        <p:blipFill rotWithShape="1">
          <a:blip r:embed="rId2">
            <a:alphaModFix/>
          </a:blip>
          <a:srcRect l="20353" r="20359"/>
          <a:stretch/>
        </p:blipFill>
        <p:spPr>
          <a:xfrm>
            <a:off x="0" y="-125"/>
            <a:ext cx="4572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1c4a1c2f0d_0_18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1c4a1c2f0d_0_189"/>
          <p:cNvSpPr txBox="1">
            <a:spLocks noGrp="1"/>
          </p:cNvSpPr>
          <p:nvPr>
            <p:ph type="title"/>
          </p:nvPr>
        </p:nvSpPr>
        <p:spPr>
          <a:xfrm>
            <a:off x="4818450" y="1169250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g31c4a1c2f0d_0_189"/>
          <p:cNvSpPr txBox="1">
            <a:spLocks noGrp="1"/>
          </p:cNvSpPr>
          <p:nvPr>
            <p:ph type="subTitle" idx="1"/>
          </p:nvPr>
        </p:nvSpPr>
        <p:spPr>
          <a:xfrm>
            <a:off x="4818450" y="2739150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8" name="Google Shape;128;g31c4a1c2f0d_0_18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g31c4a1c2f0d_0_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1c4a1c2f0d_0_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1c4a1c2f0d_0_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 sz="1800" b="0">
                <a:solidFill>
                  <a:srgbClr val="3333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8FBE"/>
              </a:buClr>
              <a:buSzPts val="1800"/>
              <a:buNone/>
              <a:defRPr sz="2800" b="1">
                <a:solidFill>
                  <a:srgbClr val="5D8FBE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F7EB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1506150" y="2169301"/>
            <a:ext cx="6131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2462700" y="3199943"/>
            <a:ext cx="42186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406400" y="1836175"/>
            <a:ext cx="3516000" cy="2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004D95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2">
            <a:alphaModFix amt="30000"/>
          </a:blip>
          <a:srcRect t="7869" b="7876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27" descr="&quot;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605724" y="1057389"/>
            <a:ext cx="940975" cy="71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White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311700" y="843775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311700" y="1478163"/>
            <a:ext cx="65511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311700" y="1391375"/>
            <a:ext cx="3054600" cy="30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251125" y="838900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- Right dark blue">
  <p:cSld name="SECTION_TITLE_AND_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8FBE"/>
              </a:buClr>
              <a:buSzPts val="1800"/>
              <a:buNone/>
              <a:defRPr>
                <a:solidFill>
                  <a:srgbClr val="5D8FB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Google Shape;2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- Left dark blue">
  <p:cSld name="SECTION_TITLE_AND_DESCRIPTION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1c4a1c2f0d_0_35" descr=" 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31c4a1c2f0d_0_35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Char char="●"/>
              <a:defRPr>
                <a:solidFill>
                  <a:srgbClr val="004D95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○"/>
              <a:defRPr>
                <a:solidFill>
                  <a:srgbClr val="004D95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■"/>
              <a:defRPr>
                <a:solidFill>
                  <a:srgbClr val="004D95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●"/>
              <a:defRPr>
                <a:solidFill>
                  <a:srgbClr val="004D95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○"/>
              <a:defRPr>
                <a:solidFill>
                  <a:srgbClr val="004D95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■"/>
              <a:defRPr>
                <a:solidFill>
                  <a:srgbClr val="004D95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●"/>
              <a:defRPr>
                <a:solidFill>
                  <a:srgbClr val="004D95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D95"/>
              </a:buClr>
              <a:buSzPts val="1400"/>
              <a:buChar char="○"/>
              <a:defRPr>
                <a:solidFill>
                  <a:srgbClr val="004D95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4D95"/>
              </a:buClr>
              <a:buSzPts val="1400"/>
              <a:buChar char="■"/>
              <a:defRPr>
                <a:solidFill>
                  <a:srgbClr val="004D95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g31c4a1c2f0d_0_3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g31c4a1c2f0d_0_35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g31c4a1c2f0d_0_35"/>
          <p:cNvSpPr txBox="1">
            <a:spLocks noGrp="1"/>
          </p:cNvSpPr>
          <p:nvPr>
            <p:ph type="subTitle" idx="2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36" name="Google Shape;36;g31c4a1c2f0d_0_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31c4a1c2f0d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31c4a1c2f0d_0_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4D95"/>
                </a:solidFill>
              </a:defRPr>
            </a:lvl1pPr>
            <a:lvl2pPr lvl="1">
              <a:buNone/>
              <a:defRPr>
                <a:solidFill>
                  <a:srgbClr val="004D95"/>
                </a:solidFill>
              </a:defRPr>
            </a:lvl2pPr>
            <a:lvl3pPr lvl="2">
              <a:buNone/>
              <a:defRPr>
                <a:solidFill>
                  <a:srgbClr val="004D95"/>
                </a:solidFill>
              </a:defRPr>
            </a:lvl3pPr>
            <a:lvl4pPr lvl="3">
              <a:buNone/>
              <a:defRPr>
                <a:solidFill>
                  <a:srgbClr val="004D95"/>
                </a:solidFill>
              </a:defRPr>
            </a:lvl4pPr>
            <a:lvl5pPr lvl="4">
              <a:buNone/>
              <a:defRPr>
                <a:solidFill>
                  <a:srgbClr val="004D95"/>
                </a:solidFill>
              </a:defRPr>
            </a:lvl5pPr>
            <a:lvl6pPr lvl="5">
              <a:buNone/>
              <a:defRPr>
                <a:solidFill>
                  <a:srgbClr val="004D95"/>
                </a:solidFill>
              </a:defRPr>
            </a:lvl6pPr>
            <a:lvl7pPr lvl="6">
              <a:buNone/>
              <a:defRPr>
                <a:solidFill>
                  <a:srgbClr val="004D95"/>
                </a:solidFill>
              </a:defRPr>
            </a:lvl7pPr>
            <a:lvl8pPr lvl="7">
              <a:buNone/>
              <a:defRPr>
                <a:solidFill>
                  <a:srgbClr val="004D95"/>
                </a:solidFill>
              </a:defRPr>
            </a:lvl8pPr>
            <a:lvl9pPr lvl="8">
              <a:buNone/>
              <a:defRPr>
                <a:solidFill>
                  <a:srgbClr val="004D9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bg>
      <p:bgPr>
        <a:solidFill>
          <a:srgbClr val="A8C7E4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 descr=" 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28"/>
          <p:cNvSpPr txBox="1">
            <a:spLocks noGrp="1"/>
          </p:cNvSpPr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Dark blue">
  <p:cSld name="TITLE_AND_BODY_1">
    <p:bg>
      <p:bgPr>
        <a:solidFill>
          <a:srgbClr val="004D95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c4a1c2f0d_0_1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g31c4a1c2f0d_0_126"/>
          <p:cNvSpPr txBox="1">
            <a:spLocks noGrp="1"/>
          </p:cNvSpPr>
          <p:nvPr>
            <p:ph type="title"/>
          </p:nvPr>
        </p:nvSpPr>
        <p:spPr>
          <a:xfrm>
            <a:off x="311700" y="843763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31c4a1c2f0d_0_126"/>
          <p:cNvSpPr txBox="1">
            <a:spLocks noGrp="1"/>
          </p:cNvSpPr>
          <p:nvPr>
            <p:ph type="body" idx="1"/>
          </p:nvPr>
        </p:nvSpPr>
        <p:spPr>
          <a:xfrm>
            <a:off x="311700" y="1478150"/>
            <a:ext cx="65511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0" name="Google Shape;50;g31c4a1c2f0d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31c4a1c2f0d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31c4a1c2f0d_0_1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251125" y="838900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Light blue">
  <p:cSld name="TITLE_AND_BODY_1_1">
    <p:bg>
      <p:bgPr>
        <a:solidFill>
          <a:srgbClr val="4F7EB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c4a1c2f0d_0_15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g31c4a1c2f0d_0_157"/>
          <p:cNvSpPr txBox="1">
            <a:spLocks noGrp="1"/>
          </p:cNvSpPr>
          <p:nvPr>
            <p:ph type="title"/>
          </p:nvPr>
        </p:nvSpPr>
        <p:spPr>
          <a:xfrm>
            <a:off x="311700" y="843788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31c4a1c2f0d_0_157"/>
          <p:cNvSpPr txBox="1">
            <a:spLocks noGrp="1"/>
          </p:cNvSpPr>
          <p:nvPr>
            <p:ph type="body" idx="1"/>
          </p:nvPr>
        </p:nvSpPr>
        <p:spPr>
          <a:xfrm>
            <a:off x="311700" y="1478163"/>
            <a:ext cx="65511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g31c4a1c2f0d_0_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1c4a1c2f0d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31c4a1c2f0d_0_1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White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311700" y="1728624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4619925" y="1728624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‹N°›</a:t>
            </a:fld>
            <a:endParaRPr sz="700" b="1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9"/>
          <p:cNvSpPr txBox="1">
            <a:spLocks noGrp="1"/>
          </p:cNvSpPr>
          <p:nvPr>
            <p:ph type="subTitle" idx="3"/>
          </p:nvPr>
        </p:nvSpPr>
        <p:spPr>
          <a:xfrm>
            <a:off x="311700" y="1315295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None/>
              <a:defRPr sz="1400" b="1">
                <a:solidFill>
                  <a:srgbClr val="004D95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4"/>
          </p:nvPr>
        </p:nvSpPr>
        <p:spPr>
          <a:xfrm>
            <a:off x="4619925" y="1315295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None/>
              <a:defRPr sz="1400" b="1">
                <a:solidFill>
                  <a:srgbClr val="004D95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4341875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9450"/>
            <a:ext cx="1529033" cy="4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838900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5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title"/>
          </p:nvPr>
        </p:nvSpPr>
        <p:spPr>
          <a:xfrm>
            <a:off x="905000" y="150853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Search Engines</a:t>
            </a:r>
            <a:endParaRPr/>
          </a:p>
        </p:txBody>
      </p:sp>
      <p:sp>
        <p:nvSpPr>
          <p:cNvPr id="202" name="Google Shape;202;p1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Elasticsearch, OpenSearch and Sphinx</a:t>
            </a:r>
            <a:endParaRPr/>
          </a:p>
        </p:txBody>
      </p:sp>
      <p:sp>
        <p:nvSpPr>
          <p:cNvPr id="203" name="Google Shape;203;p1"/>
          <p:cNvSpPr txBox="1">
            <a:spLocks noGrp="1"/>
          </p:cNvSpPr>
          <p:nvPr>
            <p:ph type="body" idx="2"/>
          </p:nvPr>
        </p:nvSpPr>
        <p:spPr>
          <a:xfrm>
            <a:off x="2463000" y="3557024"/>
            <a:ext cx="42180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12/2024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Alfio Cardillo - ID: 000605069,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Josu Bernal - ID: 000605785,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Ignacio del Rio - ID: 000607231,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Charlotte Garcia- ID: 000614721,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Nicola Mambelli - ID: 000612421,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Jule Grigat - ID: , 000612661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f520ae56b_1_0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g31f520ae56b_1_0"/>
          <p:cNvSpPr/>
          <p:nvPr/>
        </p:nvSpPr>
        <p:spPr>
          <a:xfrm>
            <a:off x="4985300" y="1094831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g31f520ae56b_1_0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g31f520ae56b_1_0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g31f520ae56b_1_0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g31f520ae56b_1_0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     Evaluation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g31f520ae56b_1_0"/>
          <p:cNvSpPr txBox="1">
            <a:spLocks noGrp="1"/>
          </p:cNvSpPr>
          <p:nvPr>
            <p:ph type="title"/>
          </p:nvPr>
        </p:nvSpPr>
        <p:spPr>
          <a:xfrm>
            <a:off x="464100" y="719000"/>
            <a:ext cx="4405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Text Acquisition</a:t>
            </a:r>
            <a:endParaRPr sz="32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4B5BD0-99AF-B5BE-BA87-CCD5E5CCA95E}"/>
              </a:ext>
            </a:extLst>
          </p:cNvPr>
          <p:cNvSpPr txBox="1"/>
          <p:nvPr/>
        </p:nvSpPr>
        <p:spPr>
          <a:xfrm>
            <a:off x="348100" y="1426336"/>
            <a:ext cx="404102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Crawling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Discovering and collecting documents or data from various sources.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Feeding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Transferring the collected data into the search engine's database and transforming it to be processable.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 b="1">
              <a:solidFill>
                <a:srgbClr val="004D95"/>
              </a:solidFill>
            </a:endParaRPr>
          </a:p>
          <a:p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f520ae56b_1_12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g31f520ae56b_1_12"/>
          <p:cNvSpPr/>
          <p:nvPr/>
        </p:nvSpPr>
        <p:spPr>
          <a:xfrm>
            <a:off x="4985300" y="1094831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g31f520ae56b_1_12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g31f520ae56b_1_12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g31f520ae56b_1_12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g31f520ae56b_1_12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     Evaluation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g31f520ae56b_1_12"/>
          <p:cNvSpPr txBox="1">
            <a:spLocks noGrp="1"/>
          </p:cNvSpPr>
          <p:nvPr>
            <p:ph type="title"/>
          </p:nvPr>
        </p:nvSpPr>
        <p:spPr>
          <a:xfrm>
            <a:off x="464100" y="719000"/>
            <a:ext cx="4405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Text Transformation</a:t>
            </a:r>
            <a:endParaRPr sz="32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EB57A3-19D3-1444-675E-9A64DDCEA818}"/>
              </a:ext>
            </a:extLst>
          </p:cNvPr>
          <p:cNvSpPr txBox="1"/>
          <p:nvPr/>
        </p:nvSpPr>
        <p:spPr>
          <a:xfrm>
            <a:off x="348100" y="1426336"/>
            <a:ext cx="4041020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Parsing and Tokenization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Breaks text into tokens, encoding syntax and structural details (e.g., title words).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Stop-Word Component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Filters out common words (“the,” “and”) to improve indexing efficiency.</a:t>
            </a:r>
          </a:p>
          <a:p>
            <a:pPr marL="12065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/>
            <a:r>
              <a:rPr lang="en-US" sz="1200" b="1">
                <a:solidFill>
                  <a:srgbClr val="004D95"/>
                </a:solidFill>
              </a:rPr>
              <a:t>Streamer and Classifier</a:t>
            </a:r>
            <a:endParaRPr lang="en-US" b="1"/>
          </a:p>
          <a:p>
            <a:pPr marL="120650"/>
            <a:r>
              <a:rPr lang="en-US" sz="1200">
                <a:solidFill>
                  <a:srgbClr val="004D95"/>
                </a:solidFill>
              </a:rPr>
              <a:t>Grouping similar words based on morphology or topic.</a:t>
            </a:r>
          </a:p>
          <a:p>
            <a:pPr marL="120650"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Optional Additional Components </a:t>
            </a:r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Retrieving special text (e.g. custom dictionaries for specialized fields of use).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f520ae56b_1_24"/>
          <p:cNvSpPr txBox="1">
            <a:spLocks noGrp="1"/>
          </p:cNvSpPr>
          <p:nvPr>
            <p:ph type="title"/>
          </p:nvPr>
        </p:nvSpPr>
        <p:spPr>
          <a:xfrm>
            <a:off x="464100" y="719000"/>
            <a:ext cx="4405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Index Creation</a:t>
            </a:r>
            <a:endParaRPr sz="3200"/>
          </a:p>
        </p:txBody>
      </p:sp>
      <p:sp>
        <p:nvSpPr>
          <p:cNvPr id="297" name="Google Shape;297;g31f520ae56b_1_24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g31f520ae56b_1_24"/>
          <p:cNvSpPr/>
          <p:nvPr/>
        </p:nvSpPr>
        <p:spPr>
          <a:xfrm>
            <a:off x="4985300" y="1094831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g31f520ae56b_1_24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g31f520ae56b_1_24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g31f520ae56b_1_24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g31f520ae56b_1_24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     Evaluation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FA1A4B-6402-65C0-9511-BC5AE2A30D07}"/>
              </a:ext>
            </a:extLst>
          </p:cNvPr>
          <p:cNvSpPr txBox="1"/>
          <p:nvPr/>
        </p:nvSpPr>
        <p:spPr>
          <a:xfrm>
            <a:off x="348100" y="1426336"/>
            <a:ext cx="4041020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 b="1">
                <a:solidFill>
                  <a:srgbClr val="004D95"/>
                </a:solidFill>
              </a:rPr>
              <a:t>Document Statistics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>
                <a:solidFill>
                  <a:srgbClr val="004D95"/>
                </a:solidFill>
              </a:rPr>
              <a:t>Gathers data about words and documents to calculate word importance and weights.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 b="1">
                <a:solidFill>
                  <a:srgbClr val="004D95"/>
                </a:solidFill>
              </a:rPr>
              <a:t>Inverted Indexes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>
                <a:solidFill>
                  <a:srgbClr val="004D95"/>
                </a:solidFill>
              </a:rPr>
              <a:t>Lists words and their weights,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>
                <a:solidFill>
                  <a:srgbClr val="004D95"/>
                </a:solidFill>
              </a:rPr>
              <a:t>optimized for updating and compression.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 b="1">
                <a:solidFill>
                  <a:srgbClr val="004D95"/>
                </a:solidFill>
              </a:rPr>
              <a:t>Updateability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>
                <a:solidFill>
                  <a:srgbClr val="004D95"/>
                </a:solidFill>
              </a:rPr>
              <a:t>When adding new documents and words the indexes (including the weights) have to be updated.</a:t>
            </a:r>
            <a:endParaRPr lang="en" sz="1200" b="1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 b="1">
                <a:solidFill>
                  <a:srgbClr val="004D95"/>
                </a:solidFill>
              </a:rPr>
              <a:t>Optional Distributed Indexes</a:t>
            </a:r>
            <a:r>
              <a:rPr lang="en" sz="1200">
                <a:solidFill>
                  <a:srgbClr val="004D95"/>
                </a:solidFill>
              </a:rPr>
              <a:t>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sz="1200">
                <a:solidFill>
                  <a:srgbClr val="004D95"/>
                </a:solidFill>
              </a:rPr>
              <a:t>Enables parallel querying and processing across multiple computers.</a:t>
            </a:r>
          </a:p>
          <a:p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f520ae56b_1_36"/>
          <p:cNvSpPr txBox="1">
            <a:spLocks noGrp="1"/>
          </p:cNvSpPr>
          <p:nvPr>
            <p:ph type="title"/>
          </p:nvPr>
        </p:nvSpPr>
        <p:spPr>
          <a:xfrm>
            <a:off x="464100" y="719000"/>
            <a:ext cx="4405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User Interaction</a:t>
            </a:r>
            <a:endParaRPr sz="3200"/>
          </a:p>
        </p:txBody>
      </p:sp>
      <p:sp>
        <p:nvSpPr>
          <p:cNvPr id="310" name="Google Shape;310;g31f520ae56b_1_36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g31f520ae56b_1_36"/>
          <p:cNvSpPr/>
          <p:nvPr/>
        </p:nvSpPr>
        <p:spPr>
          <a:xfrm>
            <a:off x="4985300" y="1094831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g31f520ae56b_1_36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g31f520ae56b_1_36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g31f520ae56b_1_36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g31f520ae56b_1_36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     Evaluation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E9A884-020B-5D2C-0663-01295EA99BF4}"/>
              </a:ext>
            </a:extLst>
          </p:cNvPr>
          <p:cNvSpPr txBox="1"/>
          <p:nvPr/>
        </p:nvSpPr>
        <p:spPr>
          <a:xfrm>
            <a:off x="348100" y="1426336"/>
            <a:ext cx="404102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Query Analysis</a:t>
            </a:r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Takes user queries as input, corrects errors, and expands them to improve search outcomes.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Input Enhancement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Refines input for more relevant search results.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Optional Search customization 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Provides specialized search Operators for more complex search queries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f520ae56b_1_47"/>
          <p:cNvSpPr txBox="1">
            <a:spLocks noGrp="1"/>
          </p:cNvSpPr>
          <p:nvPr>
            <p:ph type="title"/>
          </p:nvPr>
        </p:nvSpPr>
        <p:spPr>
          <a:xfrm>
            <a:off x="464100" y="719000"/>
            <a:ext cx="4405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Ranking</a:t>
            </a:r>
            <a:endParaRPr sz="3200"/>
          </a:p>
        </p:txBody>
      </p:sp>
      <p:sp>
        <p:nvSpPr>
          <p:cNvPr id="323" name="Google Shape;323;g31f520ae56b_1_47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g31f520ae56b_1_47"/>
          <p:cNvSpPr/>
          <p:nvPr/>
        </p:nvSpPr>
        <p:spPr>
          <a:xfrm>
            <a:off x="4985300" y="1094831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g31f520ae56b_1_47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g31f520ae56b_1_47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g31f520ae56b_1_47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g31f520ae56b_1_47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Evaluation</a:t>
            </a:r>
            <a:endParaRPr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FBC56-130C-E825-EBCF-4CD0B10C9702}"/>
              </a:ext>
            </a:extLst>
          </p:cNvPr>
          <p:cNvSpPr txBox="1"/>
          <p:nvPr/>
        </p:nvSpPr>
        <p:spPr>
          <a:xfrm>
            <a:off x="348100" y="1426336"/>
            <a:ext cx="40410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Ranking functions and scores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Defines how scores for results are calculated and optimized.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Optional Horizontal Distribution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Uses query brokers and caching to speed up and improve performance.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 sz="1200">
              <a:solidFill>
                <a:srgbClr val="004D95"/>
              </a:solidFill>
            </a:endParaRPr>
          </a:p>
          <a:p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f520ae56b_1_58"/>
          <p:cNvSpPr txBox="1">
            <a:spLocks noGrp="1"/>
          </p:cNvSpPr>
          <p:nvPr>
            <p:ph type="title"/>
          </p:nvPr>
        </p:nvSpPr>
        <p:spPr>
          <a:xfrm>
            <a:off x="464100" y="719000"/>
            <a:ext cx="4405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Evaluation</a:t>
            </a:r>
            <a:endParaRPr sz="3200"/>
          </a:p>
        </p:txBody>
      </p:sp>
      <p:sp>
        <p:nvSpPr>
          <p:cNvPr id="336" name="Google Shape;336;g31f520ae56b_1_58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31f520ae56b_1_58"/>
          <p:cNvSpPr/>
          <p:nvPr/>
        </p:nvSpPr>
        <p:spPr>
          <a:xfrm>
            <a:off x="4985300" y="1094831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g31f520ae56b_1_58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g31f520ae56b_1_58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g31f520ae56b_1_58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 sz="1800"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g31f520ae56b_1_58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 Evaluation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E354A-70BA-69FB-B770-AEC3D2D864E4}"/>
              </a:ext>
            </a:extLst>
          </p:cNvPr>
          <p:cNvSpPr txBox="1"/>
          <p:nvPr/>
        </p:nvSpPr>
        <p:spPr>
          <a:xfrm>
            <a:off x="348100" y="1426336"/>
            <a:ext cx="4041020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Performance Analysis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Monitoring engine relevance and accuracy via various metrics.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Evaluation Methods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>
                <a:solidFill>
                  <a:srgbClr val="004D95"/>
                </a:solidFill>
              </a:rPr>
              <a:t>Includes user interaction feedback, prelabeled document rankings, and component monitoring.</a:t>
            </a:r>
            <a:endParaRPr lang="en" sz="1200">
              <a:solidFill>
                <a:srgbClr val="004D95"/>
              </a:solidFill>
            </a:endParaRPr>
          </a:p>
          <a:p>
            <a:endParaRPr 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d838997e3_0_6"/>
          <p:cNvSpPr txBox="1">
            <a:spLocks noGrp="1"/>
          </p:cNvSpPr>
          <p:nvPr>
            <p:ph type="title"/>
          </p:nvPr>
        </p:nvSpPr>
        <p:spPr>
          <a:xfrm>
            <a:off x="1506150" y="2169301"/>
            <a:ext cx="61317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8532D4FB-6C96-85CE-3332-39FDDE64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8f6abd68_0_0">
            <a:extLst>
              <a:ext uri="{FF2B5EF4-FFF2-40B4-BE49-F238E27FC236}">
                <a16:creationId xmlns:a16="http://schemas.microsoft.com/office/drawing/2014/main" id="{2801199B-C3F4-CB62-BDA0-73810E89F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342" y="1825842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Elasticsearch</a:t>
            </a: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65DD8C-2C69-0518-4DCE-C2DCB002560A}"/>
              </a:ext>
            </a:extLst>
          </p:cNvPr>
          <p:cNvSpPr txBox="1"/>
          <p:nvPr/>
        </p:nvSpPr>
        <p:spPr>
          <a:xfrm>
            <a:off x="4903216" y="1046987"/>
            <a:ext cx="40050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baseline="0">
                <a:solidFill>
                  <a:srgbClr val="004D95"/>
                </a:solidFill>
                <a:latin typeface="Arial"/>
                <a:ea typeface="Segoe UI"/>
                <a:cs typeface="Segoe UI"/>
              </a:rPr>
              <a:t>Distributed and Scalable Search Engine </a:t>
            </a:r>
            <a:r>
              <a:rPr lang="en-US" sz="1200">
                <a:solidFill>
                  <a:srgbClr val="57068C"/>
                </a:solidFill>
                <a:latin typeface="Arial"/>
                <a:ea typeface="Segoe UI"/>
                <a:cs typeface="Segoe UI"/>
              </a:rPr>
              <a:t>​</a:t>
            </a:r>
            <a:endParaRPr lang="fr-FR">
              <a:ea typeface="Segoe UI"/>
            </a:endParaRPr>
          </a:p>
          <a:p>
            <a:pPr marL="171450" indent="-171450">
              <a:buFont typeface="Calibri"/>
              <a:buChar char="-"/>
            </a:pPr>
            <a:r>
              <a:rPr lang="en-US" sz="1200" baseline="0">
                <a:solidFill>
                  <a:srgbClr val="004D95"/>
                </a:solidFill>
                <a:latin typeface="Arial"/>
                <a:ea typeface="Segoe UI"/>
                <a:cs typeface="Segoe UI"/>
              </a:rPr>
              <a:t>RESTful search and analytics engine built on Apache Lucene.</a:t>
            </a:r>
            <a:r>
              <a:rPr lang="en-US" sz="1200">
                <a:solidFill>
                  <a:srgbClr val="57068C"/>
                </a:solidFill>
                <a:latin typeface="Arial"/>
                <a:ea typeface="Segoe UI"/>
                <a:cs typeface="Segoe UI"/>
              </a:rPr>
              <a:t>​</a:t>
            </a:r>
            <a:endParaRPr lang="fr-FR"/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  <a:ea typeface="Segoe UI"/>
                <a:cs typeface="Segoe UI"/>
              </a:rPr>
              <a:t>scale</a:t>
            </a:r>
            <a:r>
              <a:rPr lang="en-US" sz="1200" baseline="0">
                <a:solidFill>
                  <a:srgbClr val="004D95"/>
                </a:solidFill>
                <a:latin typeface="Arial"/>
                <a:ea typeface="Segoe UI"/>
                <a:cs typeface="Segoe UI"/>
              </a:rPr>
              <a:t> horizontally across multiple nodes</a:t>
            </a:r>
            <a:endParaRPr lang="en-US" sz="1200">
              <a:solidFill>
                <a:srgbClr val="004D95"/>
              </a:solidFill>
              <a:ea typeface="Segoe UI"/>
              <a:cs typeface="Segoe UI"/>
            </a:endParaRPr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  <a:ea typeface="Segoe UI"/>
                <a:cs typeface="Segoe UI"/>
              </a:rPr>
              <a:t>high</a:t>
            </a:r>
            <a:r>
              <a:rPr lang="en-US" sz="1200" baseline="0">
                <a:solidFill>
                  <a:srgbClr val="004D95"/>
                </a:solidFill>
                <a:latin typeface="Arial"/>
                <a:ea typeface="Segoe UI"/>
                <a:cs typeface="Segoe UI"/>
              </a:rPr>
              <a:t> availability and performance for large datasets</a:t>
            </a:r>
            <a:endParaRPr lang="en-US"/>
          </a:p>
          <a:p>
            <a:endParaRPr lang="en-US" sz="1200">
              <a:solidFill>
                <a:srgbClr val="004D95"/>
              </a:solidFill>
              <a:cs typeface="Segoe UI"/>
            </a:endParaRPr>
          </a:p>
          <a:p>
            <a:r>
              <a:rPr lang="en-US" sz="1200" b="1">
                <a:solidFill>
                  <a:srgbClr val="004D95"/>
                </a:solidFill>
              </a:rPr>
              <a:t>Real-Time Search 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real-time indexing and querying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near-instant retrieval of data and efficient data analysis</a:t>
            </a:r>
            <a:endParaRPr lang="en-US"/>
          </a:p>
          <a:p>
            <a:endParaRPr lang="en-US" sz="1200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Querying and Aggregations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advanced full-text search capabilities 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aggregation for complex data analysis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support for custom analyzers</a:t>
            </a:r>
          </a:p>
        </p:txBody>
      </p:sp>
    </p:spTree>
    <p:extLst>
      <p:ext uri="{BB962C8B-B14F-4D97-AF65-F5344CB8AC3E}">
        <p14:creationId xmlns:p14="http://schemas.microsoft.com/office/powerpoint/2010/main" val="387061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d8f6abd68_0_13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Introduction to Elasticsearch</a:t>
            </a:r>
          </a:p>
        </p:txBody>
      </p:sp>
      <p:sp>
        <p:nvSpPr>
          <p:cNvPr id="355" name="Google Shape;355;g31d8f6abd68_0_13"/>
          <p:cNvSpPr txBox="1">
            <a:spLocks noGrp="1"/>
          </p:cNvSpPr>
          <p:nvPr>
            <p:ph type="body" idx="2"/>
          </p:nvPr>
        </p:nvSpPr>
        <p:spPr>
          <a:xfrm>
            <a:off x="4939500" y="978075"/>
            <a:ext cx="3837000" cy="1642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sz="1600"/>
              <a:t>Open-source search index</a:t>
            </a:r>
          </a:p>
          <a:p>
            <a:pPr marL="285750" indent="-285750"/>
            <a:r>
              <a:rPr lang="en-US" sz="1600"/>
              <a:t>Use of inverted indexing to map words to the documents in which they appear </a:t>
            </a:r>
          </a:p>
          <a:p>
            <a:pPr marL="285750" indent="-285750">
              <a:lnSpc>
                <a:spcPct val="114999"/>
              </a:lnSpc>
            </a:pPr>
            <a:r>
              <a:rPr lang="en-US" sz="1600"/>
              <a:t>Expands the concept of a search index on full text (ex: </a:t>
            </a:r>
            <a:r>
              <a:rPr lang="en-US" sz="1600" err="1"/>
              <a:t>Levenshtein</a:t>
            </a:r>
            <a:r>
              <a:rPr lang="en-US" sz="1600"/>
              <a:t> distance)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60FAAD-C2F9-FA2B-020D-BA56DF770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337408"/>
            <a:ext cx="3616800" cy="1235100"/>
          </a:xfrm>
        </p:spPr>
        <p:txBody>
          <a:bodyPr/>
          <a:lstStyle/>
          <a:p>
            <a:r>
              <a:rPr lang="fr-FR" err="1"/>
              <a:t>Built</a:t>
            </a:r>
            <a:r>
              <a:rPr lang="fr-FR"/>
              <a:t> on Apache </a:t>
            </a:r>
            <a:r>
              <a:rPr lang="fr-FR" err="1"/>
              <a:t>Lucene</a:t>
            </a:r>
            <a:endParaRPr lang="fr-FR"/>
          </a:p>
        </p:txBody>
      </p:sp>
      <p:pic>
        <p:nvPicPr>
          <p:cNvPr id="2" name="Image 1" descr="Une image contenant texte, capture d’écran, nombre, carré&#10;&#10;Description générée automatiquement">
            <a:extLst>
              <a:ext uri="{FF2B5EF4-FFF2-40B4-BE49-F238E27FC236}">
                <a16:creationId xmlns:a16="http://schemas.microsoft.com/office/drawing/2014/main" id="{E904A23B-CE8B-678A-8F7B-40FFB510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09" y="3091941"/>
            <a:ext cx="3043767" cy="1422400"/>
          </a:xfrm>
          <a:prstGeom prst="rect">
            <a:avLst/>
          </a:prstGeom>
        </p:spPr>
      </p:pic>
      <p:pic>
        <p:nvPicPr>
          <p:cNvPr id="4" name="Image 3" descr="Comprehensive Guide to Apache Lucene: Indexing and Search | by Hatim Tachi  | Medium">
            <a:extLst>
              <a:ext uri="{FF2B5EF4-FFF2-40B4-BE49-F238E27FC236}">
                <a16:creationId xmlns:a16="http://schemas.microsoft.com/office/drawing/2014/main" id="{071D4E21-86ED-3281-E411-6DE2885E6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1" y="2805135"/>
            <a:ext cx="1993899" cy="8667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8f6abd68_0_0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Elasticsearch</a:t>
            </a:r>
            <a:endParaRPr/>
          </a:p>
        </p:txBody>
      </p:sp>
      <p:sp>
        <p:nvSpPr>
          <p:cNvPr id="362" name="Google Shape;362;g31d8f6abd68_0_0"/>
          <p:cNvSpPr txBox="1">
            <a:spLocks noGrp="1"/>
          </p:cNvSpPr>
          <p:nvPr>
            <p:ph type="subTitle" idx="2"/>
          </p:nvPr>
        </p:nvSpPr>
        <p:spPr>
          <a:xfrm>
            <a:off x="294375" y="1951225"/>
            <a:ext cx="3608100" cy="20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Created by Shay Banon</a:t>
            </a:r>
          </a:p>
          <a:p>
            <a:pPr marL="0" indent="0"/>
            <a:endParaRPr lang="en"/>
          </a:p>
          <a:p>
            <a:pPr marL="0" indent="0"/>
            <a:r>
              <a:rPr lang="en"/>
              <a:t>Born on top of Lucene, as Banon said Lucene was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 to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Non distributed</a:t>
            </a:r>
            <a:endParaRPr/>
          </a:p>
        </p:txBody>
      </p:sp>
      <p:pic>
        <p:nvPicPr>
          <p:cNvPr id="363" name="Google Shape;363;g31d8f6abd6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75" y="527850"/>
            <a:ext cx="3963325" cy="41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D7D68423-E801-DA5A-CDD0-AF1170F5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f704ca269_0_63">
            <a:extLst>
              <a:ext uri="{FF2B5EF4-FFF2-40B4-BE49-F238E27FC236}">
                <a16:creationId xmlns:a16="http://schemas.microsoft.com/office/drawing/2014/main" id="{D2B179A5-4556-E468-5793-62C8B8C9CA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843775"/>
            <a:ext cx="5893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A79079D0-6BD8-E53E-F635-97AC99AD7ECA}"/>
              </a:ext>
            </a:extLst>
          </p:cNvPr>
          <p:cNvGrpSpPr/>
          <p:nvPr/>
        </p:nvGrpSpPr>
        <p:grpSpPr>
          <a:xfrm>
            <a:off x="461542" y="1283350"/>
            <a:ext cx="7767541" cy="663963"/>
            <a:chOff x="63607" y="-1812896"/>
            <a:chExt cx="7663601" cy="663962"/>
          </a:xfrm>
        </p:grpSpPr>
        <p:sp>
          <p:nvSpPr>
            <p:cNvPr id="5" name="Flowchart: Data 295">
              <a:extLst>
                <a:ext uri="{FF2B5EF4-FFF2-40B4-BE49-F238E27FC236}">
                  <a16:creationId xmlns:a16="http://schemas.microsoft.com/office/drawing/2014/main" id="{E445A5F3-7C1D-5989-96A4-C80B80FC910C}"/>
                </a:ext>
              </a:extLst>
            </p:cNvPr>
            <p:cNvSpPr/>
            <p:nvPr/>
          </p:nvSpPr>
          <p:spPr>
            <a:xfrm>
              <a:off x="63607" y="-1812896"/>
              <a:ext cx="7663601" cy="66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32" y="0"/>
                  </a:lnTo>
                  <a:lnTo>
                    <a:pt x="21600" y="0"/>
                  </a:lnTo>
                  <a:lnTo>
                    <a:pt x="2021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104499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54">
              <a:extLst>
                <a:ext uri="{FF2B5EF4-FFF2-40B4-BE49-F238E27FC236}">
                  <a16:creationId xmlns:a16="http://schemas.microsoft.com/office/drawing/2014/main" id="{8E1F7F5A-0F4A-C541-9823-29918CBA6E77}"/>
                </a:ext>
              </a:extLst>
            </p:cNvPr>
            <p:cNvSpPr txBox="1"/>
            <p:nvPr/>
          </p:nvSpPr>
          <p:spPr>
            <a:xfrm>
              <a:off x="856457" y="-1627849"/>
              <a:ext cx="6077902" cy="296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R="5080" indent="12064" algn="ctr">
                <a:spcBef>
                  <a:spcPts val="100"/>
                </a:spcBef>
                <a:defRPr sz="1200" spc="-5">
                  <a:latin typeface="Inter-Regular"/>
                  <a:ea typeface="Inter-Regular"/>
                  <a:cs typeface="Inter-Regular"/>
                  <a:sym typeface="Inter-Regular"/>
                </a:defRPr>
              </a:lvl1pPr>
            </a:lstStyle>
            <a:p>
              <a:pPr marL="9525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D95"/>
                </a:buClr>
                <a:buSzPts val="2100"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4D95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Introduction </a:t>
              </a:r>
              <a:r>
                <a:rPr lang="en-US" sz="1800" b="1" spc="0">
                  <a:solidFill>
                    <a:srgbClr val="004D95"/>
                  </a:solidFill>
                  <a:latin typeface="Roboto"/>
                  <a:ea typeface="Roboto"/>
                  <a:sym typeface="Roboto"/>
                </a:rPr>
                <a:t>to</a:t>
              </a: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4D95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 </a:t>
              </a:r>
              <a:r>
                <a:rPr lang="en-US" sz="1800" b="1" spc="0">
                  <a:solidFill>
                    <a:srgbClr val="004D95"/>
                  </a:solidFill>
                  <a:latin typeface="Roboto"/>
                  <a:ea typeface="Roboto"/>
                  <a:sym typeface="Roboto"/>
                </a:rPr>
                <a:t>Search</a:t>
              </a: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4D95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 </a:t>
              </a:r>
              <a:r>
                <a:rPr lang="en-US" sz="1800" b="1" spc="0">
                  <a:solidFill>
                    <a:srgbClr val="004D95"/>
                  </a:solidFill>
                  <a:latin typeface="Roboto"/>
                  <a:ea typeface="Roboto"/>
                  <a:sym typeface="Roboto"/>
                </a:rPr>
                <a:t>Engine</a:t>
              </a: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4D95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 technology</a:t>
              </a:r>
            </a:p>
          </p:txBody>
        </p:sp>
        <p:sp>
          <p:nvSpPr>
            <p:cNvPr id="7" name="object 62">
              <a:extLst>
                <a:ext uri="{FF2B5EF4-FFF2-40B4-BE49-F238E27FC236}">
                  <a16:creationId xmlns:a16="http://schemas.microsoft.com/office/drawing/2014/main" id="{0B63421B-D62B-B234-ECF0-93D0B2F45F0F}"/>
                </a:ext>
              </a:extLst>
            </p:cNvPr>
            <p:cNvSpPr/>
            <p:nvPr/>
          </p:nvSpPr>
          <p:spPr>
            <a:xfrm>
              <a:off x="66717" y="-1791400"/>
              <a:ext cx="624549" cy="624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04499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Flowchart: Data 295">
            <a:extLst>
              <a:ext uri="{FF2B5EF4-FFF2-40B4-BE49-F238E27FC236}">
                <a16:creationId xmlns:a16="http://schemas.microsoft.com/office/drawing/2014/main" id="{02065A1D-D9E1-0644-F35B-76D2CBD962FE}"/>
              </a:ext>
            </a:extLst>
          </p:cNvPr>
          <p:cNvSpPr/>
          <p:nvPr/>
        </p:nvSpPr>
        <p:spPr>
          <a:xfrm>
            <a:off x="402166" y="2013307"/>
            <a:ext cx="7822574" cy="706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32" y="0"/>
                </a:lnTo>
                <a:lnTo>
                  <a:pt x="21600" y="0"/>
                </a:lnTo>
                <a:lnTo>
                  <a:pt x="2021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104499"/>
            </a:solidFill>
            <a:prstDash val="solid"/>
            <a:round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object 54">
            <a:extLst>
              <a:ext uri="{FF2B5EF4-FFF2-40B4-BE49-F238E27FC236}">
                <a16:creationId xmlns:a16="http://schemas.microsoft.com/office/drawing/2014/main" id="{85872989-8731-6C39-E6BA-F79B97D73FF5}"/>
              </a:ext>
            </a:extLst>
          </p:cNvPr>
          <p:cNvSpPr txBox="1"/>
          <p:nvPr/>
        </p:nvSpPr>
        <p:spPr>
          <a:xfrm>
            <a:off x="1313549" y="2215288"/>
            <a:ext cx="6727059" cy="296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marR="5080" indent="12064" algn="ctr">
              <a:spcBef>
                <a:spcPts val="100"/>
              </a:spcBef>
              <a:defRPr sz="1200" spc="-5">
                <a:latin typeface="Inter-Regular"/>
                <a:ea typeface="Inter-Regular"/>
                <a:cs typeface="Inter-Regular"/>
                <a:sym typeface="Inter-Regular"/>
              </a:defRPr>
            </a:lvl1pPr>
          </a:lstStyle>
          <a:p>
            <a:pPr marL="95250" marR="0" indent="0" algn="l">
              <a:lnSpc>
                <a:spcPct val="115000"/>
              </a:lnSpc>
              <a:spcBef>
                <a:spcPts val="0"/>
              </a:spcBef>
              <a:buClr>
                <a:srgbClr val="004D95"/>
              </a:buClr>
              <a:buSzPts val="2100"/>
              <a:defRPr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Presentation of Elastic Search, Sphinx and OpenSearch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4D95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11" name="object 62">
            <a:extLst>
              <a:ext uri="{FF2B5EF4-FFF2-40B4-BE49-F238E27FC236}">
                <a16:creationId xmlns:a16="http://schemas.microsoft.com/office/drawing/2014/main" id="{F6E7D06F-7CC0-0E19-D179-DB79F7B8CBA3}"/>
              </a:ext>
            </a:extLst>
          </p:cNvPr>
          <p:cNvSpPr/>
          <p:nvPr/>
        </p:nvSpPr>
        <p:spPr>
          <a:xfrm>
            <a:off x="460310" y="2034803"/>
            <a:ext cx="628782" cy="66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104499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Flowchart: Data 295">
            <a:extLst>
              <a:ext uri="{FF2B5EF4-FFF2-40B4-BE49-F238E27FC236}">
                <a16:creationId xmlns:a16="http://schemas.microsoft.com/office/drawing/2014/main" id="{3E526F24-086E-0AA1-0669-06AC8E8A0195}"/>
              </a:ext>
            </a:extLst>
          </p:cNvPr>
          <p:cNvSpPr/>
          <p:nvPr/>
        </p:nvSpPr>
        <p:spPr>
          <a:xfrm>
            <a:off x="307466" y="2791066"/>
            <a:ext cx="7822574" cy="64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32" y="0"/>
                </a:lnTo>
                <a:lnTo>
                  <a:pt x="21600" y="0"/>
                </a:lnTo>
                <a:lnTo>
                  <a:pt x="2021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104499"/>
            </a:solidFill>
            <a:prstDash val="solid"/>
            <a:round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object 54">
            <a:extLst>
              <a:ext uri="{FF2B5EF4-FFF2-40B4-BE49-F238E27FC236}">
                <a16:creationId xmlns:a16="http://schemas.microsoft.com/office/drawing/2014/main" id="{6CFCF64B-F23A-83BC-6657-EAEAC572BFF8}"/>
              </a:ext>
            </a:extLst>
          </p:cNvPr>
          <p:cNvSpPr txBox="1"/>
          <p:nvPr/>
        </p:nvSpPr>
        <p:spPr>
          <a:xfrm>
            <a:off x="1311982" y="2963414"/>
            <a:ext cx="8615551" cy="296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marR="5080" indent="12064" algn="ctr">
              <a:spcBef>
                <a:spcPts val="100"/>
              </a:spcBef>
              <a:defRPr sz="1200" spc="-5">
                <a:latin typeface="Inter-Regular"/>
                <a:ea typeface="Inter-Regular"/>
                <a:cs typeface="Inter-Regular"/>
                <a:sym typeface="Inter-Regular"/>
              </a:defRPr>
            </a:lvl1pPr>
          </a:lstStyle>
          <a:p>
            <a:pPr marL="9525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100"/>
              <a:tabLst/>
              <a:defRPr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Benchmarking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4D95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14" name="object 62">
            <a:extLst>
              <a:ext uri="{FF2B5EF4-FFF2-40B4-BE49-F238E27FC236}">
                <a16:creationId xmlns:a16="http://schemas.microsoft.com/office/drawing/2014/main" id="{E3E3D31C-D437-7864-E44E-F3BB8D2873D7}"/>
              </a:ext>
            </a:extLst>
          </p:cNvPr>
          <p:cNvSpPr/>
          <p:nvPr/>
        </p:nvSpPr>
        <p:spPr>
          <a:xfrm>
            <a:off x="441810" y="2829496"/>
            <a:ext cx="628782" cy="66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104499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6" name="Grafik 15" descr="Lupe mit einfarbiger Füllung">
            <a:extLst>
              <a:ext uri="{FF2B5EF4-FFF2-40B4-BE49-F238E27FC236}">
                <a16:creationId xmlns:a16="http://schemas.microsoft.com/office/drawing/2014/main" id="{B37B536D-CC57-1F04-6E31-1529FE81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048" y="2216316"/>
            <a:ext cx="358369" cy="358369"/>
          </a:xfrm>
          <a:prstGeom prst="rect">
            <a:avLst/>
          </a:prstGeom>
        </p:spPr>
      </p:pic>
      <p:pic>
        <p:nvPicPr>
          <p:cNvPr id="18" name="Grafik 17" descr="Volltreffer mit einfarbiger Füllung">
            <a:extLst>
              <a:ext uri="{FF2B5EF4-FFF2-40B4-BE49-F238E27FC236}">
                <a16:creationId xmlns:a16="http://schemas.microsoft.com/office/drawing/2014/main" id="{E0538BCF-72F6-515B-959C-4B5B6F6B9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075" y="2984180"/>
            <a:ext cx="351672" cy="351672"/>
          </a:xfrm>
          <a:prstGeom prst="rect">
            <a:avLst/>
          </a:prstGeom>
        </p:spPr>
      </p:pic>
      <p:pic>
        <p:nvPicPr>
          <p:cNvPr id="20" name="Grafik 19" descr="Ethernet mit einfarbiger Füllung">
            <a:extLst>
              <a:ext uri="{FF2B5EF4-FFF2-40B4-BE49-F238E27FC236}">
                <a16:creationId xmlns:a16="http://schemas.microsoft.com/office/drawing/2014/main" id="{038B08E0-4649-C9B8-DF27-3993D6FA5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33" y="1416540"/>
            <a:ext cx="398798" cy="398798"/>
          </a:xfrm>
          <a:prstGeom prst="rect">
            <a:avLst/>
          </a:prstGeom>
        </p:spPr>
      </p:pic>
      <p:sp>
        <p:nvSpPr>
          <p:cNvPr id="2" name="Flowchart: Data 295">
            <a:extLst>
              <a:ext uri="{FF2B5EF4-FFF2-40B4-BE49-F238E27FC236}">
                <a16:creationId xmlns:a16="http://schemas.microsoft.com/office/drawing/2014/main" id="{8D616252-C82A-09B2-DBEB-4CD2C3C2B65F}"/>
              </a:ext>
            </a:extLst>
          </p:cNvPr>
          <p:cNvSpPr/>
          <p:nvPr/>
        </p:nvSpPr>
        <p:spPr>
          <a:xfrm>
            <a:off x="307465" y="3493799"/>
            <a:ext cx="7822574" cy="706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32" y="0"/>
                </a:lnTo>
                <a:lnTo>
                  <a:pt x="21600" y="0"/>
                </a:lnTo>
                <a:lnTo>
                  <a:pt x="2021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104499"/>
            </a:solidFill>
            <a:prstDash val="solid"/>
            <a:round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" name="object 54">
            <a:extLst>
              <a:ext uri="{FF2B5EF4-FFF2-40B4-BE49-F238E27FC236}">
                <a16:creationId xmlns:a16="http://schemas.microsoft.com/office/drawing/2014/main" id="{222D7DA1-CD23-2858-8716-E757C9626551}"/>
              </a:ext>
            </a:extLst>
          </p:cNvPr>
          <p:cNvSpPr txBox="1"/>
          <p:nvPr/>
        </p:nvSpPr>
        <p:spPr>
          <a:xfrm>
            <a:off x="1311981" y="3687314"/>
            <a:ext cx="8615551" cy="296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marR="5080" indent="12064" algn="ctr">
              <a:spcBef>
                <a:spcPts val="100"/>
              </a:spcBef>
              <a:defRPr sz="1200" spc="-5">
                <a:latin typeface="Inter-Regular"/>
                <a:ea typeface="Inter-Regular"/>
                <a:cs typeface="Inter-Regular"/>
                <a:sym typeface="Inter-Regular"/>
              </a:defRPr>
            </a:lvl1pPr>
          </a:lstStyle>
          <a:p>
            <a:pPr marL="95250" marR="0" indent="0" algn="l">
              <a:lnSpc>
                <a:spcPct val="115000"/>
              </a:lnSpc>
              <a:spcBef>
                <a:spcPts val="0"/>
              </a:spcBef>
              <a:buClr>
                <a:srgbClr val="004D95"/>
              </a:buClr>
              <a:buSzPts val="2100"/>
              <a:defRPr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Proposed Applications and Interesting Research</a:t>
            </a:r>
            <a:endParaRPr lang="en" sz="1800" b="1" i="0" u="none" strike="noStrike" kern="0" cap="none" normalizeH="0" baseline="0" noProof="0">
              <a:ln>
                <a:noFill/>
              </a:ln>
              <a:solidFill>
                <a:srgbClr val="004D95"/>
              </a:solidFill>
              <a:effectLst/>
              <a:uLnTx/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8" name="object 62">
            <a:extLst>
              <a:ext uri="{FF2B5EF4-FFF2-40B4-BE49-F238E27FC236}">
                <a16:creationId xmlns:a16="http://schemas.microsoft.com/office/drawing/2014/main" id="{99F9FBBE-6B6E-BC89-3B06-66F91C5E25C8}"/>
              </a:ext>
            </a:extLst>
          </p:cNvPr>
          <p:cNvSpPr/>
          <p:nvPr/>
        </p:nvSpPr>
        <p:spPr>
          <a:xfrm>
            <a:off x="416409" y="3604195"/>
            <a:ext cx="628782" cy="66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104499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7" name="Image 16" descr="Une image contenant capture d’écran, Bleu électrique, Rectangle, bleu&#10;&#10;Description générée automatiquement">
            <a:extLst>
              <a:ext uri="{FF2B5EF4-FFF2-40B4-BE49-F238E27FC236}">
                <a16:creationId xmlns:a16="http://schemas.microsoft.com/office/drawing/2014/main" id="{52246422-1ACF-348A-7997-FC8F7471D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75" y="3742267"/>
            <a:ext cx="446617" cy="5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55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d8f6abd68_0_13"/>
          <p:cNvSpPr txBox="1">
            <a:spLocks noGrp="1"/>
          </p:cNvSpPr>
          <p:nvPr>
            <p:ph type="title"/>
          </p:nvPr>
        </p:nvSpPr>
        <p:spPr>
          <a:xfrm>
            <a:off x="247808" y="1931675"/>
            <a:ext cx="40791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Elasticsearch Architecture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4C893BE-981F-E033-F7D4-F6D0E6AE710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1252" y="737791"/>
            <a:ext cx="3837000" cy="1759476"/>
          </a:xfrm>
        </p:spPr>
        <p:txBody>
          <a:bodyPr/>
          <a:lstStyle/>
          <a:p>
            <a:pPr marL="114300" indent="0">
              <a:buNone/>
            </a:pPr>
            <a:r>
              <a:rPr lang="fr-FR" sz="1200"/>
              <a:t>Main components: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/>
              <a:t>Clusters</a:t>
            </a:r>
            <a:endParaRPr lang="fr-FR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 err="1"/>
              <a:t>Nodes</a:t>
            </a:r>
            <a:endParaRPr lang="fr-FR" sz="1200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/>
              <a:t>Ports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/>
              <a:t>Index/</a:t>
            </a:r>
            <a:r>
              <a:rPr lang="fr-FR" sz="1200" err="1"/>
              <a:t>Shards</a:t>
            </a:r>
            <a:endParaRPr lang="fr-FR" sz="1200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 err="1"/>
              <a:t>Replicas</a:t>
            </a:r>
            <a:endParaRPr lang="fr-FR" sz="1200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 err="1"/>
              <a:t>Analyzers</a:t>
            </a:r>
            <a:endParaRPr lang="fr-FR" sz="1200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/>
              <a:t>Documents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200"/>
              <a:t>REST API</a:t>
            </a:r>
          </a:p>
          <a:p>
            <a:pPr marL="114300" indent="0">
              <a:lnSpc>
                <a:spcPct val="114999"/>
              </a:lnSpc>
              <a:buNone/>
            </a:pPr>
            <a:endParaRPr lang="fr-FR"/>
          </a:p>
        </p:txBody>
      </p:sp>
      <p:pic>
        <p:nvPicPr>
          <p:cNvPr id="10" name="Image 9" descr="Une image contenant texte, diagramme, croquis, conception&#10;&#10;Description générée automatiquement">
            <a:extLst>
              <a:ext uri="{FF2B5EF4-FFF2-40B4-BE49-F238E27FC236}">
                <a16:creationId xmlns:a16="http://schemas.microsoft.com/office/drawing/2014/main" id="{D336CE94-EE44-70CE-3B42-BA4C275D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12" y="2644434"/>
            <a:ext cx="3008376" cy="17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B699B7-CA58-F07B-475D-7C18EF5B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8" y="1443690"/>
            <a:ext cx="8710613" cy="294369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F80F1F-77B2-36ED-63E7-79FFDCF6E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01" y="2077169"/>
            <a:ext cx="2566672" cy="18078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Collection of nodes that together hold all the data </a:t>
            </a:r>
          </a:p>
          <a:p>
            <a:r>
              <a:rPr lang="en-US">
                <a:solidFill>
                  <a:schemeClr val="bg2"/>
                </a:solidFill>
              </a:rPr>
              <a:t>Provide search and indexing capabilities across all nodes</a:t>
            </a:r>
          </a:p>
          <a:p>
            <a:r>
              <a:rPr lang="en-US">
                <a:solidFill>
                  <a:schemeClr val="bg2"/>
                </a:solidFill>
              </a:rPr>
              <a:t>Ensures that data and load is distributed across the nodes</a:t>
            </a:r>
          </a:p>
          <a:p>
            <a:r>
              <a:rPr lang="en-US">
                <a:solidFill>
                  <a:schemeClr val="bg2"/>
                </a:solidFill>
              </a:rPr>
              <a:t>Able to scale horizontally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8F08BD-5807-048B-ADBE-60668B4F1A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7238" y="2051768"/>
            <a:ext cx="2566672" cy="1807800"/>
          </a:xfrm>
        </p:spPr>
        <p:txBody>
          <a:bodyPr/>
          <a:lstStyle/>
          <a:p>
            <a:r>
              <a:rPr lang="en-US"/>
              <a:t>Single instances of Elasticsearch</a:t>
            </a:r>
          </a:p>
          <a:p>
            <a:r>
              <a:rPr lang="en-US"/>
              <a:t>Belongs to a specific cluster, identified with a unique id</a:t>
            </a:r>
          </a:p>
          <a:p>
            <a:r>
              <a:rPr lang="en-US"/>
              <a:t>Responsible for storing data and participate in the cluster’s indexing and search capabilities</a:t>
            </a:r>
            <a:endParaRPr lang="de-DE" err="1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4CA404-5F37-D47C-E3CA-3CD5C1F919A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4901" y="1663840"/>
            <a:ext cx="2566672" cy="411600"/>
          </a:xfrm>
        </p:spPr>
        <p:txBody>
          <a:bodyPr/>
          <a:lstStyle/>
          <a:p>
            <a:r>
              <a:rPr lang="de-DE"/>
              <a:t>Clusters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C41C0D-4CAA-8ECB-EC89-867A9BCE5FD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47238" y="1638439"/>
            <a:ext cx="2566672" cy="411600"/>
          </a:xfrm>
        </p:spPr>
        <p:txBody>
          <a:bodyPr/>
          <a:lstStyle/>
          <a:p>
            <a:r>
              <a:rPr lang="de-DE"/>
              <a:t>Nodes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Architecture </a:t>
            </a:r>
            <a:r>
              <a:rPr lang="de-DE" err="1"/>
              <a:t>of</a:t>
            </a:r>
            <a:r>
              <a:rPr lang="de-DE"/>
              <a:t> Elasticsearch </a:t>
            </a:r>
            <a:br>
              <a:rPr lang="de-DE"/>
            </a:br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FAD412F2-DBD2-00E2-326C-BBB12064F8BD}"/>
              </a:ext>
            </a:extLst>
          </p:cNvPr>
          <p:cNvSpPr txBox="1">
            <a:spLocks/>
          </p:cNvSpPr>
          <p:nvPr/>
        </p:nvSpPr>
        <p:spPr>
          <a:xfrm>
            <a:off x="6077400" y="2083206"/>
            <a:ext cx="2566672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Master-</a:t>
            </a:r>
            <a:r>
              <a:rPr lang="de-DE" err="1"/>
              <a:t>elligible</a:t>
            </a:r>
            <a:r>
              <a:rPr lang="de-DE"/>
              <a:t> </a:t>
            </a:r>
            <a:r>
              <a:rPr lang="de-DE" err="1"/>
              <a:t>node</a:t>
            </a:r>
            <a:r>
              <a:rPr lang="de-DE"/>
              <a:t>: </a:t>
            </a:r>
            <a:r>
              <a:rPr lang="de-DE" err="1"/>
              <a:t>for</a:t>
            </a:r>
            <a:r>
              <a:rPr lang="de-DE"/>
              <a:t> cluster-</a:t>
            </a:r>
            <a:r>
              <a:rPr lang="de-DE" err="1"/>
              <a:t>wide</a:t>
            </a:r>
            <a:r>
              <a:rPr lang="de-DE"/>
              <a:t> </a:t>
            </a:r>
            <a:r>
              <a:rPr lang="de-DE" err="1"/>
              <a:t>actions</a:t>
            </a:r>
            <a:r>
              <a:rPr lang="de-DE"/>
              <a:t> (</a:t>
            </a:r>
            <a:r>
              <a:rPr lang="de-DE" err="1"/>
              <a:t>creating</a:t>
            </a:r>
            <a:r>
              <a:rPr lang="de-DE"/>
              <a:t>, </a:t>
            </a:r>
            <a:r>
              <a:rPr lang="de-DE" err="1"/>
              <a:t>deleting</a:t>
            </a:r>
            <a:r>
              <a:rPr lang="de-DE"/>
              <a:t> </a:t>
            </a:r>
            <a:r>
              <a:rPr lang="de-DE" err="1"/>
              <a:t>index</a:t>
            </a:r>
            <a:r>
              <a:rPr lang="de-DE"/>
              <a:t>...)</a:t>
            </a:r>
          </a:p>
          <a:p>
            <a:r>
              <a:rPr lang="de-DE"/>
              <a:t>Data Node </a:t>
            </a:r>
          </a:p>
          <a:p>
            <a:r>
              <a:rPr lang="de-DE" err="1"/>
              <a:t>Ingest</a:t>
            </a:r>
            <a:r>
              <a:rPr lang="de-DE"/>
              <a:t> Node: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pre-processing</a:t>
            </a:r>
            <a:r>
              <a:rPr lang="de-DE"/>
              <a:t> </a:t>
            </a:r>
            <a:r>
              <a:rPr lang="de-DE" err="1"/>
              <a:t>pipelines</a:t>
            </a:r>
            <a:endParaRPr lang="de-DE"/>
          </a:p>
          <a:p>
            <a:r>
              <a:rPr lang="de-DE"/>
              <a:t>ML Node</a:t>
            </a:r>
          </a:p>
          <a:p>
            <a:r>
              <a:rPr lang="de-DE"/>
              <a:t>Transform Node</a:t>
            </a:r>
          </a:p>
          <a:p>
            <a:pPr marL="152400" indent="0">
              <a:buNone/>
            </a:pPr>
            <a:endParaRPr lang="de-DE"/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1290F4BE-10F9-F231-A4B0-BEC62A09904D}"/>
              </a:ext>
            </a:extLst>
          </p:cNvPr>
          <p:cNvSpPr txBox="1">
            <a:spLocks/>
          </p:cNvSpPr>
          <p:nvPr/>
        </p:nvSpPr>
        <p:spPr>
          <a:xfrm>
            <a:off x="6077400" y="1648746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Categories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Nodes</a:t>
            </a: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24B3B5A6-D897-77AB-4CE1-E210CF484C70}"/>
              </a:ext>
            </a:extLst>
          </p:cNvPr>
          <p:cNvSpPr txBox="1">
            <a:spLocks/>
          </p:cNvSpPr>
          <p:nvPr/>
        </p:nvSpPr>
        <p:spPr>
          <a:xfrm>
            <a:off x="311700" y="1043793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/>
              <a:t>Clusters and Nodes</a:t>
            </a:r>
          </a:p>
        </p:txBody>
      </p:sp>
    </p:spTree>
    <p:extLst>
      <p:ext uri="{BB962C8B-B14F-4D97-AF65-F5344CB8AC3E}">
        <p14:creationId xmlns:p14="http://schemas.microsoft.com/office/powerpoint/2010/main" val="56138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B699B7-CA58-F07B-475D-7C18EF5B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8" y="1443690"/>
            <a:ext cx="3187637" cy="294369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F80F1F-77B2-36ED-63E7-79FFDCF6E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01" y="2077169"/>
            <a:ext cx="2566672" cy="18078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Hold the shards and handle data with search and aggregation operation </a:t>
            </a:r>
          </a:p>
          <a:p>
            <a:r>
              <a:rPr lang="en-US">
                <a:solidFill>
                  <a:schemeClr val="bg2"/>
                </a:solidFill>
              </a:rPr>
              <a:t>Scale of such nodes takes the name from temperature</a:t>
            </a:r>
          </a:p>
          <a:p>
            <a:r>
              <a:rPr lang="en-US">
                <a:solidFill>
                  <a:schemeClr val="bg2"/>
                </a:solidFill>
              </a:rPr>
              <a:t>Nodes of high temperature requires more and faster resources like SSDs</a:t>
            </a: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4CA404-5F37-D47C-E3CA-3CD5C1F919A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4901" y="1663840"/>
            <a:ext cx="2566672" cy="411600"/>
          </a:xfrm>
        </p:spPr>
        <p:txBody>
          <a:bodyPr/>
          <a:lstStyle/>
          <a:p>
            <a:r>
              <a:rPr lang="de-DE"/>
              <a:t>Data Nodes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Architecture </a:t>
            </a:r>
            <a:r>
              <a:rPr lang="de-DE" err="1"/>
              <a:t>of</a:t>
            </a:r>
            <a:r>
              <a:rPr lang="de-DE"/>
              <a:t> Elasticsearch </a:t>
            </a:r>
            <a:br>
              <a:rPr lang="de-DE"/>
            </a:br>
            <a:endParaRPr lang="de-DE"/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24B3B5A6-D897-77AB-4CE1-E210CF484C70}"/>
              </a:ext>
            </a:extLst>
          </p:cNvPr>
          <p:cNvSpPr txBox="1">
            <a:spLocks/>
          </p:cNvSpPr>
          <p:nvPr/>
        </p:nvSpPr>
        <p:spPr>
          <a:xfrm>
            <a:off x="311700" y="1043793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/>
              <a:t>More on Nodes</a:t>
            </a:r>
          </a:p>
        </p:txBody>
      </p:sp>
      <p:pic>
        <p:nvPicPr>
          <p:cNvPr id="16" name="Image 15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29363F41-A33F-5AE7-C691-706DED3C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936" y="1105362"/>
            <a:ext cx="3557969" cy="146693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F11F23-E367-C276-EA15-836E4B12828A}"/>
              </a:ext>
            </a:extLst>
          </p:cNvPr>
          <p:cNvSpPr txBox="1"/>
          <p:nvPr/>
        </p:nvSpPr>
        <p:spPr>
          <a:xfrm>
            <a:off x="4892040" y="1170432"/>
            <a:ext cx="31181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latin typeface="Roboto"/>
              </a:rPr>
              <a:t>Every</a:t>
            </a:r>
            <a:r>
              <a:rPr lang="fr-FR" sz="1200">
                <a:latin typeface="Roboto"/>
              </a:rPr>
              <a:t> cluster must have one master and at least a data </a:t>
            </a:r>
            <a:r>
              <a:rPr lang="fr-FR" sz="1200" err="1">
                <a:latin typeface="Roboto"/>
              </a:rPr>
              <a:t>role</a:t>
            </a:r>
            <a:r>
              <a:rPr lang="fr-FR" sz="1200">
                <a:latin typeface="Roboto"/>
              </a:rPr>
              <a:t>,</a:t>
            </a:r>
          </a:p>
          <a:p>
            <a:endParaRPr lang="fr-FR" sz="1200">
              <a:latin typeface="Roboto"/>
            </a:endParaRPr>
          </a:p>
          <a:p>
            <a:r>
              <a:rPr lang="fr-FR" sz="1200">
                <a:latin typeface="Roboto"/>
              </a:rPr>
              <a:t>Node can have multiple </a:t>
            </a:r>
            <a:r>
              <a:rPr lang="fr-FR" sz="1200" err="1">
                <a:latin typeface="Roboto"/>
              </a:rPr>
              <a:t>roles</a:t>
            </a:r>
            <a:endParaRPr lang="fr-FR" sz="1200">
              <a:latin typeface="Roboto"/>
            </a:endParaRPr>
          </a:p>
          <a:p>
            <a:endParaRPr lang="fr-FR" sz="1200">
              <a:latin typeface="Roboto"/>
            </a:endParaRPr>
          </a:p>
          <a:p>
            <a:r>
              <a:rPr lang="fr-FR" sz="1200">
                <a:latin typeface="Roboto"/>
              </a:rPr>
              <a:t>Clusters of </a:t>
            </a:r>
            <a:r>
              <a:rPr lang="fr-FR" sz="1200" err="1">
                <a:latin typeface="Roboto"/>
              </a:rPr>
              <a:t>just</a:t>
            </a:r>
            <a:r>
              <a:rPr lang="fr-FR" sz="1200">
                <a:latin typeface="Roboto"/>
              </a:rPr>
              <a:t> a </a:t>
            </a:r>
            <a:r>
              <a:rPr lang="fr-FR" sz="1200" err="1">
                <a:latin typeface="Roboto"/>
              </a:rPr>
              <a:t>node</a:t>
            </a:r>
            <a:r>
              <a:rPr lang="fr-FR" sz="1200">
                <a:latin typeface="Roboto"/>
              </a:rPr>
              <a:t> are possible</a:t>
            </a:r>
          </a:p>
        </p:txBody>
      </p:sp>
      <p:pic>
        <p:nvPicPr>
          <p:cNvPr id="18" name="Image 17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1669E8FC-D4EF-FE86-9105-E3D765D2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72" y="2807024"/>
            <a:ext cx="4572000" cy="15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73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B699B7-CA58-F07B-475D-7C18EF5B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8" y="1168523"/>
            <a:ext cx="8710613" cy="356599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F80F1F-77B2-36ED-63E7-79FFDCF6E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434" y="1789302"/>
            <a:ext cx="2689439" cy="1151634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Index is similar to a database in relational schema</a:t>
            </a:r>
          </a:p>
          <a:p>
            <a:r>
              <a:rPr lang="en-US">
                <a:solidFill>
                  <a:schemeClr val="bg2"/>
                </a:solidFill>
              </a:rPr>
              <a:t>Divided into shards, individual instances in Lucene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8F08BD-5807-048B-ADBE-60668B4F1A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34538" y="1793535"/>
            <a:ext cx="2566672" cy="1151634"/>
          </a:xfrm>
        </p:spPr>
        <p:txBody>
          <a:bodyPr/>
          <a:lstStyle/>
          <a:p>
            <a:r>
              <a:rPr lang="en-US"/>
              <a:t>2 ports to communicate with HTTP requests and between nodes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4CA404-5F37-D47C-E3CA-3CD5C1F919A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4901" y="1287073"/>
            <a:ext cx="2566672" cy="411600"/>
          </a:xfrm>
        </p:spPr>
        <p:txBody>
          <a:bodyPr/>
          <a:lstStyle/>
          <a:p>
            <a:r>
              <a:rPr lang="de-DE"/>
              <a:t>Index/</a:t>
            </a:r>
            <a:r>
              <a:rPr lang="de-DE" err="1"/>
              <a:t>Shards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C41C0D-4CAA-8ECB-EC89-867A9BCE5FD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47238" y="1287072"/>
            <a:ext cx="2566672" cy="411600"/>
          </a:xfrm>
        </p:spPr>
        <p:txBody>
          <a:bodyPr/>
          <a:lstStyle/>
          <a:p>
            <a:r>
              <a:rPr lang="de-DE"/>
              <a:t>Ports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Architecture </a:t>
            </a:r>
            <a:r>
              <a:rPr lang="de-DE" err="1"/>
              <a:t>of</a:t>
            </a:r>
            <a:r>
              <a:rPr lang="de-DE"/>
              <a:t> Elasticsearch </a:t>
            </a:r>
            <a:br>
              <a:rPr lang="de-DE"/>
            </a:br>
            <a:endParaRPr lang="de-DE"/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1290F4BE-10F9-F231-A4B0-BEC62A09904D}"/>
              </a:ext>
            </a:extLst>
          </p:cNvPr>
          <p:cNvSpPr txBox="1">
            <a:spLocks/>
          </p:cNvSpPr>
          <p:nvPr/>
        </p:nvSpPr>
        <p:spPr>
          <a:xfrm>
            <a:off x="6077400" y="1288913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Replicas</a:t>
            </a:r>
          </a:p>
        </p:txBody>
      </p:sp>
      <p:sp>
        <p:nvSpPr>
          <p:cNvPr id="11" name="Untertitel 3">
            <a:extLst>
              <a:ext uri="{FF2B5EF4-FFF2-40B4-BE49-F238E27FC236}">
                <a16:creationId xmlns:a16="http://schemas.microsoft.com/office/drawing/2014/main" id="{4721A9F2-1752-FC63-A856-4EB94029F4D4}"/>
              </a:ext>
            </a:extLst>
          </p:cNvPr>
          <p:cNvSpPr txBox="1">
            <a:spLocks/>
          </p:cNvSpPr>
          <p:nvPr/>
        </p:nvSpPr>
        <p:spPr>
          <a:xfrm>
            <a:off x="464101" y="2955007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Analyzers</a:t>
            </a:r>
          </a:p>
        </p:txBody>
      </p:sp>
      <p:sp>
        <p:nvSpPr>
          <p:cNvPr id="14" name="Untertitel 4">
            <a:extLst>
              <a:ext uri="{FF2B5EF4-FFF2-40B4-BE49-F238E27FC236}">
                <a16:creationId xmlns:a16="http://schemas.microsoft.com/office/drawing/2014/main" id="{56AA8093-09B0-3080-B0EA-7E0EA2E1F3F8}"/>
              </a:ext>
            </a:extLst>
          </p:cNvPr>
          <p:cNvSpPr txBox="1">
            <a:spLocks/>
          </p:cNvSpPr>
          <p:nvPr/>
        </p:nvSpPr>
        <p:spPr>
          <a:xfrm>
            <a:off x="3296438" y="2955006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Documents</a:t>
            </a:r>
          </a:p>
        </p:txBody>
      </p:sp>
      <p:sp>
        <p:nvSpPr>
          <p:cNvPr id="15" name="Untertitel 4">
            <a:extLst>
              <a:ext uri="{FF2B5EF4-FFF2-40B4-BE49-F238E27FC236}">
                <a16:creationId xmlns:a16="http://schemas.microsoft.com/office/drawing/2014/main" id="{2E9BF892-EBFF-6B8B-1136-45121398EEA4}"/>
              </a:ext>
            </a:extLst>
          </p:cNvPr>
          <p:cNvSpPr txBox="1">
            <a:spLocks/>
          </p:cNvSpPr>
          <p:nvPr/>
        </p:nvSpPr>
        <p:spPr>
          <a:xfrm>
            <a:off x="6018133" y="2948380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REST API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5327783-3A69-A8BA-14A6-29BE97E52DF5}"/>
              </a:ext>
            </a:extLst>
          </p:cNvPr>
          <p:cNvSpPr txBox="1">
            <a:spLocks/>
          </p:cNvSpPr>
          <p:nvPr/>
        </p:nvSpPr>
        <p:spPr>
          <a:xfrm>
            <a:off x="5861838" y="1789302"/>
            <a:ext cx="2566672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Replica shards are copies of primary shards</a:t>
            </a:r>
          </a:p>
          <a:p>
            <a:r>
              <a:rPr lang="en-US"/>
              <a:t>Ensure conservation of data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5C181DD6-F613-4045-5DEA-0C31F3E7A61F}"/>
              </a:ext>
            </a:extLst>
          </p:cNvPr>
          <p:cNvSpPr txBox="1">
            <a:spLocks/>
          </p:cNvSpPr>
          <p:nvPr/>
        </p:nvSpPr>
        <p:spPr>
          <a:xfrm>
            <a:off x="569934" y="3376802"/>
            <a:ext cx="2689439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What takes text and breaks it into tokens</a:t>
            </a:r>
          </a:p>
          <a:p>
            <a:r>
              <a:rPr lang="en-US">
                <a:solidFill>
                  <a:schemeClr val="bg2"/>
                </a:solidFill>
              </a:rPr>
              <a:t>Tokenizer and possible sets of filters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CA7A74F3-5390-9025-84E7-3CAC442B93D3}"/>
              </a:ext>
            </a:extLst>
          </p:cNvPr>
          <p:cNvSpPr txBox="1">
            <a:spLocks/>
          </p:cNvSpPr>
          <p:nvPr/>
        </p:nvSpPr>
        <p:spPr>
          <a:xfrm>
            <a:off x="3287734" y="3376802"/>
            <a:ext cx="2689439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JSON objects</a:t>
            </a:r>
          </a:p>
          <a:p>
            <a:r>
              <a:rPr lang="en-US">
                <a:solidFill>
                  <a:schemeClr val="bg2"/>
                </a:solidFill>
              </a:rPr>
              <a:t>Defined by a set of fields</a:t>
            </a:r>
          </a:p>
          <a:p>
            <a:r>
              <a:rPr lang="en-US">
                <a:solidFill>
                  <a:schemeClr val="bg2"/>
                </a:solidFill>
              </a:rPr>
              <a:t>Schema-less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416DEA9-06BA-80B8-F4CF-4BD028AC86AE}"/>
              </a:ext>
            </a:extLst>
          </p:cNvPr>
          <p:cNvSpPr txBox="1">
            <a:spLocks/>
          </p:cNvSpPr>
          <p:nvPr/>
        </p:nvSpPr>
        <p:spPr>
          <a:xfrm>
            <a:off x="5912400" y="3376802"/>
            <a:ext cx="2689439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Allows interactions through HTTP requests</a:t>
            </a:r>
          </a:p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9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d8f6abd68_0_7"/>
          <p:cNvSpPr txBox="1">
            <a:spLocks noGrp="1"/>
          </p:cNvSpPr>
          <p:nvPr>
            <p:ph type="subTitle" idx="1"/>
          </p:nvPr>
        </p:nvSpPr>
        <p:spPr>
          <a:xfrm>
            <a:off x="294375" y="2270475"/>
            <a:ext cx="36582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"/>
              <a:t>Query caching: cache parts of the query that are very common or popular for later use  </a:t>
            </a:r>
            <a:endParaRPr lang="fr-FR"/>
          </a:p>
          <a:p>
            <a:pPr marL="114300" indent="0"/>
            <a:r>
              <a:rPr lang="en"/>
              <a:t>Provides better information retrieval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"/>
          </a:p>
        </p:txBody>
      </p:sp>
      <p:sp>
        <p:nvSpPr>
          <p:cNvPr id="370" name="Google Shape;370;g31d8f6abd68_0_7"/>
          <p:cNvSpPr txBox="1">
            <a:spLocks noGrp="1"/>
          </p:cNvSpPr>
          <p:nvPr>
            <p:ph type="title"/>
          </p:nvPr>
        </p:nvSpPr>
        <p:spPr>
          <a:xfrm>
            <a:off x="294375" y="1597241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</a:t>
            </a:r>
            <a:endParaRPr/>
          </a:p>
        </p:txBody>
      </p:sp>
      <p:pic>
        <p:nvPicPr>
          <p:cNvPr id="371" name="Google Shape;371;g31d8f6abd6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16" y="2713425"/>
            <a:ext cx="3286224" cy="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5;g31d8f6abd68_0_13">
            <a:extLst>
              <a:ext uri="{FF2B5EF4-FFF2-40B4-BE49-F238E27FC236}">
                <a16:creationId xmlns:a16="http://schemas.microsoft.com/office/drawing/2014/main" id="{2F7CA502-5FEA-A73A-C358-940C16E83D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978075"/>
            <a:ext cx="3837000" cy="1642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endParaRPr lang="en" sz="1600">
              <a:solidFill>
                <a:schemeClr val="bg1"/>
              </a:solidFill>
            </a:endParaRPr>
          </a:p>
          <a:p>
            <a:pPr marL="285750" indent="-285750">
              <a:lnSpc>
                <a:spcPct val="114999"/>
              </a:lnSpc>
            </a:pPr>
            <a:r>
              <a:rPr lang="en" sz="1200">
                <a:solidFill>
                  <a:schemeClr val="bg1"/>
                </a:solidFill>
              </a:rPr>
              <a:t>A bitmap records what documents a certain condition hits, and puts a 1 if that document is retrieved.</a:t>
            </a:r>
          </a:p>
          <a:p>
            <a:pPr marL="285750" indent="-285750">
              <a:lnSpc>
                <a:spcPct val="114999"/>
              </a:lnSpc>
            </a:pPr>
            <a:r>
              <a:rPr lang="en" sz="1200">
                <a:solidFill>
                  <a:schemeClr val="bg1"/>
                </a:solidFill>
              </a:rPr>
              <a:t>Allow bitwise operations like AND or </a:t>
            </a:r>
            <a:r>
              <a:rPr lang="en" sz="1200" err="1">
                <a:solidFill>
                  <a:schemeClr val="bg1"/>
                </a:solidFill>
              </a:rPr>
              <a:t>OR</a:t>
            </a:r>
            <a:r>
              <a:rPr lang="en" sz="1200">
                <a:solidFill>
                  <a:schemeClr val="bg1"/>
                </a:solidFill>
              </a:rPr>
              <a:t>, to understand when a document matches several conditions.</a:t>
            </a:r>
          </a:p>
          <a:p>
            <a:pPr marL="285750" indent="-285750">
              <a:lnSpc>
                <a:spcPct val="114999"/>
              </a:lnSpc>
            </a:pPr>
            <a:endParaRPr lang="en" sz="1600"/>
          </a:p>
          <a:p>
            <a:pPr marL="285750" indent="-285750">
              <a:lnSpc>
                <a:spcPct val="114999"/>
              </a:lnSpc>
            </a:pPr>
            <a:endParaRPr lang="en-US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8f6abd68_0_0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Semantic Search</a:t>
            </a:r>
            <a:endParaRPr/>
          </a:p>
        </p:txBody>
      </p:sp>
      <p:sp>
        <p:nvSpPr>
          <p:cNvPr id="362" name="Google Shape;362;g31d8f6abd68_0_0"/>
          <p:cNvSpPr txBox="1">
            <a:spLocks noGrp="1"/>
          </p:cNvSpPr>
          <p:nvPr>
            <p:ph type="subTitle" idx="2"/>
          </p:nvPr>
        </p:nvSpPr>
        <p:spPr>
          <a:xfrm>
            <a:off x="294375" y="1951225"/>
            <a:ext cx="3608100" cy="20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/>
              <a:t>"data searching technique </a:t>
            </a:r>
            <a:endParaRPr lang="fr-FR" i="1"/>
          </a:p>
          <a:p>
            <a:r>
              <a:rPr lang="en" i="1"/>
              <a:t>that focuses on understanding</a:t>
            </a:r>
            <a:endParaRPr lang="fr-FR" i="1"/>
          </a:p>
          <a:p>
            <a:pPr marL="0" indent="0"/>
            <a:r>
              <a:rPr lang="en" i="1"/>
              <a:t>the contextual meaning and intent behind a user’s search query" *</a:t>
            </a:r>
            <a:endParaRPr i="1"/>
          </a:p>
        </p:txBody>
      </p:sp>
      <p:sp>
        <p:nvSpPr>
          <p:cNvPr id="6" name="Google Shape;355;g31d8f6abd68_0_13">
            <a:extLst>
              <a:ext uri="{FF2B5EF4-FFF2-40B4-BE49-F238E27FC236}">
                <a16:creationId xmlns:a16="http://schemas.microsoft.com/office/drawing/2014/main" id="{27145514-3EA1-27A7-375F-9EB87709E01D}"/>
              </a:ext>
            </a:extLst>
          </p:cNvPr>
          <p:cNvSpPr txBox="1">
            <a:spLocks/>
          </p:cNvSpPr>
          <p:nvPr/>
        </p:nvSpPr>
        <p:spPr>
          <a:xfrm>
            <a:off x="4939500" y="525447"/>
            <a:ext cx="3837000" cy="278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" sz="140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" sz="1400">
                <a:solidFill>
                  <a:schemeClr val="tx2">
                    <a:lumMod val="10000"/>
                  </a:schemeClr>
                </a:solidFill>
              </a:rPr>
              <a:t>Create for each paragraph, phrase or word, an embedding (typically a vector representation of that text)</a:t>
            </a:r>
            <a:endParaRPr lang="fr-FR" sz="140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" sz="140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" sz="1400">
                <a:solidFill>
                  <a:schemeClr val="tx2">
                    <a:lumMod val="10000"/>
                  </a:schemeClr>
                </a:solidFill>
              </a:rPr>
              <a:t>Uses a text encoder trained on textual similarity</a:t>
            </a:r>
          </a:p>
          <a:p>
            <a:pPr marL="285750" indent="-285750">
              <a:buFont typeface="Arial"/>
              <a:buChar char="•"/>
            </a:pPr>
            <a:endParaRPr lang="en" sz="140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" sz="1400">
                <a:solidFill>
                  <a:schemeClr val="tx2">
                    <a:lumMod val="10000"/>
                  </a:schemeClr>
                </a:solidFill>
              </a:rPr>
              <a:t>Vectors of similar phrase will have a short distance between one and another</a:t>
            </a:r>
          </a:p>
          <a:p>
            <a:pPr marL="285750" indent="-285750">
              <a:buFont typeface="Arial"/>
              <a:buChar char="•"/>
            </a:pPr>
            <a:endParaRPr lang="en" sz="1600">
              <a:solidFill>
                <a:schemeClr val="tx2">
                  <a:lumMod val="10000"/>
                </a:schemeClr>
              </a:solidFill>
            </a:endParaRPr>
          </a:p>
          <a:p>
            <a:pPr marL="0" indent="0"/>
            <a:endParaRPr lang="en" sz="160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lnSpc>
                <a:spcPct val="114999"/>
              </a:lnSpc>
            </a:pPr>
            <a:endParaRPr lang="en" sz="160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lnSpc>
                <a:spcPct val="114999"/>
              </a:lnSpc>
            </a:pPr>
            <a:endParaRPr lang="en-US" sz="1600"/>
          </a:p>
        </p:txBody>
      </p:sp>
      <p:pic>
        <p:nvPicPr>
          <p:cNvPr id="11" name="Image 1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EEE3C4F5-0CBB-403E-C9B0-2465639F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680543"/>
            <a:ext cx="3849624" cy="185810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7F1341F-0F9D-C922-B101-43B7F1B72060}"/>
              </a:ext>
            </a:extLst>
          </p:cNvPr>
          <p:cNvSpPr txBox="1"/>
          <p:nvPr/>
        </p:nvSpPr>
        <p:spPr>
          <a:xfrm>
            <a:off x="1042415" y="4654296"/>
            <a:ext cx="3429000" cy="475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800">
                <a:solidFill>
                  <a:schemeClr val="bg1"/>
                </a:solidFill>
              </a:rPr>
              <a:t>*Vivien </a:t>
            </a:r>
            <a:r>
              <a:rPr lang="fr-FR" sz="800" err="1">
                <a:solidFill>
                  <a:schemeClr val="bg1"/>
                </a:solidFill>
              </a:rPr>
              <a:t>Tran-Thien</a:t>
            </a:r>
            <a:r>
              <a:rPr lang="fr-FR" sz="800">
                <a:solidFill>
                  <a:schemeClr val="bg1"/>
                </a:solidFill>
              </a:rPr>
              <a:t>, </a:t>
            </a:r>
            <a:r>
              <a:rPr lang="fr-FR" sz="800" err="1">
                <a:solidFill>
                  <a:schemeClr val="bg1"/>
                </a:solidFill>
              </a:rPr>
              <a:t>Semantic</a:t>
            </a:r>
            <a:r>
              <a:rPr lang="fr-FR" sz="800">
                <a:solidFill>
                  <a:schemeClr val="bg1"/>
                </a:solidFill>
              </a:rPr>
              <a:t> </a:t>
            </a:r>
            <a:r>
              <a:rPr lang="fr-FR" sz="800" err="1">
                <a:solidFill>
                  <a:schemeClr val="bg1"/>
                </a:solidFill>
              </a:rPr>
              <a:t>Search</a:t>
            </a:r>
            <a:r>
              <a:rPr lang="fr-FR" sz="800">
                <a:solidFill>
                  <a:schemeClr val="bg1"/>
                </a:solidFill>
              </a:rPr>
              <a:t>: An </a:t>
            </a:r>
            <a:r>
              <a:rPr lang="fr-FR" sz="800" err="1">
                <a:solidFill>
                  <a:schemeClr val="bg1"/>
                </a:solidFill>
              </a:rPr>
              <a:t>Overlooked</a:t>
            </a:r>
            <a:r>
              <a:rPr lang="fr-FR" sz="800">
                <a:solidFill>
                  <a:schemeClr val="bg1"/>
                </a:solidFill>
              </a:rPr>
              <a:t> NLP </a:t>
            </a:r>
            <a:r>
              <a:rPr lang="fr-FR" sz="800" err="1">
                <a:solidFill>
                  <a:schemeClr val="bg1"/>
                </a:solidFill>
              </a:rPr>
              <a:t>Superpower</a:t>
            </a:r>
            <a:r>
              <a:rPr lang="fr-FR" sz="800">
                <a:solidFill>
                  <a:schemeClr val="bg1"/>
                </a:solidFill>
              </a:rPr>
              <a:t> (https://blog.dataiku.com/semantic-search-an-overlooked-nlp-superpower)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13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A0E0F-E41A-1601-811F-016D9BB1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8F219BE0-69B7-2CDA-4C24-361CE7D5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2" y="2983677"/>
            <a:ext cx="8771646" cy="1477929"/>
          </a:xfrm>
          <a:prstGeom prst="rect">
            <a:avLst/>
          </a:prstGeom>
        </p:spPr>
      </p:pic>
      <p:pic>
        <p:nvPicPr>
          <p:cNvPr id="8" name="Image 7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7D646594-62D9-8A96-037C-4068012F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2" y="1260711"/>
            <a:ext cx="8771646" cy="164726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41CD2F-8C1B-80C9-4344-9957F3900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557" y="1793978"/>
            <a:ext cx="2455571" cy="752183"/>
          </a:xfrm>
        </p:spPr>
        <p:txBody>
          <a:bodyPr/>
          <a:lstStyle/>
          <a:p>
            <a:pPr marL="152400" indent="0">
              <a:buNone/>
            </a:pPr>
            <a:r>
              <a:rPr lang="en-US"/>
              <a:t>Distributed architecture </a:t>
            </a:r>
          </a:p>
          <a:p>
            <a:pPr marL="152400" indent="0">
              <a:buNone/>
            </a:pPr>
            <a:r>
              <a:rPr lang="en-US"/>
              <a:t>Scales horizontally and easily extendable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58C0061D-BE46-50CE-86DD-FDAEF23338F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2557" y="1514873"/>
            <a:ext cx="2566672" cy="411600"/>
          </a:xfrm>
        </p:spPr>
        <p:txBody>
          <a:bodyPr/>
          <a:lstStyle/>
          <a:p>
            <a:r>
              <a:rPr lang="de-DE" err="1"/>
              <a:t>Scalability</a:t>
            </a:r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E274E15-DDCE-3A5E-0153-E44277069FF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639256" y="1514873"/>
            <a:ext cx="2566672" cy="411600"/>
          </a:xfrm>
        </p:spPr>
        <p:txBody>
          <a:bodyPr/>
          <a:lstStyle/>
          <a:p>
            <a:r>
              <a:rPr lang="en-US" b="1"/>
              <a:t>Semantic Search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3B1DA4-7A12-43F5-75CC-E9FD4A0D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6" y="797752"/>
            <a:ext cx="8138052" cy="485544"/>
          </a:xfrm>
        </p:spPr>
        <p:txBody>
          <a:bodyPr/>
          <a:lstStyle/>
          <a:p>
            <a:r>
              <a:rPr lang="de-DE" err="1"/>
              <a:t>ElasticSearch</a:t>
            </a:r>
            <a:r>
              <a:rPr lang="de-DE"/>
              <a:t> – Advantages and </a:t>
            </a:r>
            <a:r>
              <a:rPr lang="de-DE" err="1"/>
              <a:t>Disadvantages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4044F135-FAE6-2586-9BCB-936EA7D21FFE}"/>
              </a:ext>
            </a:extLst>
          </p:cNvPr>
          <p:cNvSpPr txBox="1">
            <a:spLocks/>
          </p:cNvSpPr>
          <p:nvPr/>
        </p:nvSpPr>
        <p:spPr>
          <a:xfrm>
            <a:off x="4877674" y="1508246"/>
            <a:ext cx="298815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 b="1"/>
              <a:t>Performance</a:t>
            </a:r>
            <a:endParaRPr lang="en-US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DA2FA288-4454-3A07-7456-1B6EFA59F1A7}"/>
              </a:ext>
            </a:extLst>
          </p:cNvPr>
          <p:cNvSpPr txBox="1">
            <a:spLocks/>
          </p:cNvSpPr>
          <p:nvPr/>
        </p:nvSpPr>
        <p:spPr>
          <a:xfrm>
            <a:off x="2593445" y="1801059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Great semantic search capabilities powered by vector embeddings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A4801FB-E185-2AF2-D8C4-DF5DAE7DCBD4}"/>
              </a:ext>
            </a:extLst>
          </p:cNvPr>
          <p:cNvSpPr txBox="1">
            <a:spLocks/>
          </p:cNvSpPr>
          <p:nvPr/>
        </p:nvSpPr>
        <p:spPr>
          <a:xfrm>
            <a:off x="4854723" y="1790194"/>
            <a:ext cx="2313839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en-US"/>
              <a:t>Efficient caching mechanisms for faster </a:t>
            </a:r>
            <a:endParaRPr lang="fr-FR"/>
          </a:p>
          <a:p>
            <a:pPr marL="152400" indent="0">
              <a:buFont typeface="Roboto"/>
              <a:buNone/>
            </a:pPr>
            <a:r>
              <a:rPr lang="en-US"/>
              <a:t>query execution.</a:t>
            </a: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E3C577E2-83CF-6F75-8345-F95BEBF658EC}"/>
              </a:ext>
            </a:extLst>
          </p:cNvPr>
          <p:cNvSpPr txBox="1">
            <a:spLocks/>
          </p:cNvSpPr>
          <p:nvPr/>
        </p:nvSpPr>
        <p:spPr>
          <a:xfrm>
            <a:off x="6986821" y="1815930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en-US"/>
              <a:t>REST API for</a:t>
            </a:r>
            <a:endParaRPr lang="fr-FR"/>
          </a:p>
          <a:p>
            <a:pPr marL="152400" indent="0">
              <a:buNone/>
            </a:pPr>
            <a:r>
              <a:rPr lang="en-US"/>
              <a:t>interaction with </a:t>
            </a:r>
          </a:p>
          <a:p>
            <a:pPr marL="152400" indent="0">
              <a:buFont typeface="Roboto"/>
              <a:buNone/>
            </a:pPr>
            <a:r>
              <a:rPr lang="en-US"/>
              <a:t>other systems </a:t>
            </a:r>
          </a:p>
        </p:txBody>
      </p:sp>
      <p:sp>
        <p:nvSpPr>
          <p:cNvPr id="19" name="Untertitel 3">
            <a:extLst>
              <a:ext uri="{FF2B5EF4-FFF2-40B4-BE49-F238E27FC236}">
                <a16:creationId xmlns:a16="http://schemas.microsoft.com/office/drawing/2014/main" id="{3555E35A-65E7-9777-BAD7-358AA5AD5C0C}"/>
              </a:ext>
            </a:extLst>
          </p:cNvPr>
          <p:cNvSpPr txBox="1">
            <a:spLocks/>
          </p:cNvSpPr>
          <p:nvPr/>
        </p:nvSpPr>
        <p:spPr>
          <a:xfrm>
            <a:off x="6986821" y="1513965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 b="1"/>
              <a:t>Integration</a:t>
            </a:r>
            <a:endParaRPr lang="en-US"/>
          </a:p>
        </p:txBody>
      </p:sp>
      <p:sp>
        <p:nvSpPr>
          <p:cNvPr id="22" name="Titel 5">
            <a:extLst>
              <a:ext uri="{FF2B5EF4-FFF2-40B4-BE49-F238E27FC236}">
                <a16:creationId xmlns:a16="http://schemas.microsoft.com/office/drawing/2014/main" id="{D14FAE58-14BA-8410-D96B-20DDE576221B}"/>
              </a:ext>
            </a:extLst>
          </p:cNvPr>
          <p:cNvSpPr txBox="1">
            <a:spLocks/>
          </p:cNvSpPr>
          <p:nvPr/>
        </p:nvSpPr>
        <p:spPr>
          <a:xfrm>
            <a:off x="3445839" y="3490720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de-DE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92E3CEF8-EBC8-694A-CC85-F615CECB9E4A}"/>
              </a:ext>
            </a:extLst>
          </p:cNvPr>
          <p:cNvSpPr txBox="1">
            <a:spLocks/>
          </p:cNvSpPr>
          <p:nvPr/>
        </p:nvSpPr>
        <p:spPr>
          <a:xfrm>
            <a:off x="727752" y="3439779"/>
            <a:ext cx="2478431" cy="88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Requires subscription for more advanced use</a:t>
            </a:r>
          </a:p>
        </p:txBody>
      </p:sp>
      <p:sp>
        <p:nvSpPr>
          <p:cNvPr id="14" name="Untertitel 4">
            <a:extLst>
              <a:ext uri="{FF2B5EF4-FFF2-40B4-BE49-F238E27FC236}">
                <a16:creationId xmlns:a16="http://schemas.microsoft.com/office/drawing/2014/main" id="{C253518F-93F8-3DCD-2E2A-AAFDCD6A8DC1}"/>
              </a:ext>
            </a:extLst>
          </p:cNvPr>
          <p:cNvSpPr txBox="1">
            <a:spLocks/>
          </p:cNvSpPr>
          <p:nvPr/>
        </p:nvSpPr>
        <p:spPr>
          <a:xfrm>
            <a:off x="3412918" y="3151649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Resource-Intensive</a:t>
            </a:r>
            <a:endParaRPr lang="de-DE"/>
          </a:p>
        </p:txBody>
      </p:sp>
      <p:sp>
        <p:nvSpPr>
          <p:cNvPr id="16" name="Untertitel 4">
            <a:extLst>
              <a:ext uri="{FF2B5EF4-FFF2-40B4-BE49-F238E27FC236}">
                <a16:creationId xmlns:a16="http://schemas.microsoft.com/office/drawing/2014/main" id="{CACA8E56-A461-E7DA-E2E9-F8C7313AF51E}"/>
              </a:ext>
            </a:extLst>
          </p:cNvPr>
          <p:cNvSpPr txBox="1">
            <a:spLocks/>
          </p:cNvSpPr>
          <p:nvPr/>
        </p:nvSpPr>
        <p:spPr>
          <a:xfrm>
            <a:off x="5910946" y="3145022"/>
            <a:ext cx="298815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/>
              <a:t>Complex Setup</a:t>
            </a:r>
          </a:p>
        </p:txBody>
      </p:sp>
      <p:sp>
        <p:nvSpPr>
          <p:cNvPr id="20" name="Textplatzhalter 1">
            <a:extLst>
              <a:ext uri="{FF2B5EF4-FFF2-40B4-BE49-F238E27FC236}">
                <a16:creationId xmlns:a16="http://schemas.microsoft.com/office/drawing/2014/main" id="{C622904C-0417-3CBB-D97C-FBEC3F80E5AC}"/>
              </a:ext>
            </a:extLst>
          </p:cNvPr>
          <p:cNvSpPr txBox="1">
            <a:spLocks/>
          </p:cNvSpPr>
          <p:nvPr/>
        </p:nvSpPr>
        <p:spPr>
          <a:xfrm>
            <a:off x="3367107" y="3437835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High memory and storage requirements for large-scale implementations.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36B525D7-4438-EBEF-1B9D-685588065ED5}"/>
              </a:ext>
            </a:extLst>
          </p:cNvPr>
          <p:cNvSpPr txBox="1">
            <a:spLocks/>
          </p:cNvSpPr>
          <p:nvPr/>
        </p:nvSpPr>
        <p:spPr>
          <a:xfrm>
            <a:off x="5865135" y="3422398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Requires expertise for optimal configuration and maintenance.</a:t>
            </a:r>
          </a:p>
          <a:p>
            <a:pPr marL="152400" indent="0">
              <a:buFont typeface="Roboto"/>
              <a:buNone/>
            </a:pPr>
            <a:endParaRPr lang="en-US"/>
          </a:p>
        </p:txBody>
      </p:sp>
      <p:sp>
        <p:nvSpPr>
          <p:cNvPr id="25" name="Untertitel 4">
            <a:extLst>
              <a:ext uri="{FF2B5EF4-FFF2-40B4-BE49-F238E27FC236}">
                <a16:creationId xmlns:a16="http://schemas.microsoft.com/office/drawing/2014/main" id="{36E3564A-684D-50DE-F6C0-2B599017388F}"/>
              </a:ext>
            </a:extLst>
          </p:cNvPr>
          <p:cNvSpPr txBox="1">
            <a:spLocks/>
          </p:cNvSpPr>
          <p:nvPr/>
        </p:nvSpPr>
        <p:spPr>
          <a:xfrm>
            <a:off x="705344" y="3151650"/>
            <a:ext cx="265859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Licensing Restrictions /Costs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13F635B-9D54-634D-D48C-A06C08616EF0}"/>
              </a:ext>
            </a:extLst>
          </p:cNvPr>
          <p:cNvSpPr txBox="1"/>
          <p:nvPr/>
        </p:nvSpPr>
        <p:spPr>
          <a:xfrm>
            <a:off x="333756" y="1283462"/>
            <a:ext cx="24323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>
                <a:solidFill>
                  <a:srgbClr val="004D95"/>
                </a:solidFill>
                <a:latin typeface="Roboto"/>
              </a:rPr>
              <a:t>Advantages</a:t>
            </a:r>
            <a:endParaRPr lang="fr-FR" sz="160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B602A45-E81C-CF20-F605-C0F168ABB696}"/>
              </a:ext>
            </a:extLst>
          </p:cNvPr>
          <p:cNvSpPr txBox="1"/>
          <p:nvPr/>
        </p:nvSpPr>
        <p:spPr>
          <a:xfrm>
            <a:off x="334433" y="298238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err="1">
                <a:solidFill>
                  <a:srgbClr val="004D95"/>
                </a:solidFill>
                <a:latin typeface="Roboto"/>
              </a:rPr>
              <a:t>Disadvantages</a:t>
            </a:r>
            <a:endParaRPr lang="fr-FR" sz="1600" err="1"/>
          </a:p>
        </p:txBody>
      </p:sp>
    </p:spTree>
    <p:extLst>
      <p:ext uri="{BB962C8B-B14F-4D97-AF65-F5344CB8AC3E}">
        <p14:creationId xmlns:p14="http://schemas.microsoft.com/office/powerpoint/2010/main" val="2739374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70D7-5A11-5470-6BBF-BBEB0ED3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5" y="1233175"/>
            <a:ext cx="4079100" cy="57188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Difficulties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AE236-844F-0C39-4538-B4D380852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1959116"/>
            <a:ext cx="3616800" cy="2079059"/>
          </a:xfrm>
        </p:spPr>
        <p:txBody>
          <a:bodyPr/>
          <a:lstStyle/>
          <a:p>
            <a:pPr marL="400050" indent="-285750">
              <a:buFont typeface="Calibri"/>
              <a:buChar char="-"/>
            </a:pPr>
            <a:r>
              <a:rPr lang="en-US"/>
              <a:t>Logging is not informative</a:t>
            </a:r>
          </a:p>
          <a:p>
            <a:pPr marL="400050" indent="-285750">
              <a:buFont typeface="Calibri"/>
              <a:buChar char="-"/>
            </a:pPr>
            <a:r>
              <a:rPr lang="en-US"/>
              <a:t>Issues when hard disk memory was not enough, or was under a threshold</a:t>
            </a:r>
          </a:p>
          <a:p>
            <a:pPr marL="400050" indent="-285750">
              <a:buFont typeface="Calibri"/>
              <a:buChar char="-"/>
            </a:pPr>
            <a:r>
              <a:rPr lang="en-US"/>
              <a:t>Nodes crashing with no apparent reason, when inserting new data</a:t>
            </a:r>
          </a:p>
        </p:txBody>
      </p:sp>
      <p:pic>
        <p:nvPicPr>
          <p:cNvPr id="6" name="Picture 5" descr="What is 500 Status Code 📖 How to Fix Issue">
            <a:extLst>
              <a:ext uri="{FF2B5EF4-FFF2-40B4-BE49-F238E27FC236}">
                <a16:creationId xmlns:a16="http://schemas.microsoft.com/office/drawing/2014/main" id="{19B86B95-C401-40F9-00D4-FC9B626B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22" y="1678137"/>
            <a:ext cx="3421024" cy="17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7A9D0020-71B5-2235-6EEB-47498966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838997e3_0_16">
            <a:extLst>
              <a:ext uri="{FF2B5EF4-FFF2-40B4-BE49-F238E27FC236}">
                <a16:creationId xmlns:a16="http://schemas.microsoft.com/office/drawing/2014/main" id="{5F5B3CD6-8636-9995-9301-F2573DB0A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6150" y="2169301"/>
            <a:ext cx="61317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Sphinx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831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92AD7205-BB04-D76C-3AD9-281CB876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8f6abd68_0_0">
            <a:extLst>
              <a:ext uri="{FF2B5EF4-FFF2-40B4-BE49-F238E27FC236}">
                <a16:creationId xmlns:a16="http://schemas.microsoft.com/office/drawing/2014/main" id="{480D6BAE-3275-15D7-1466-9DC8C749A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575" y="1931675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Sphinx</a:t>
            </a:r>
            <a:endParaRPr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BA3270-B310-30FA-7AF6-0FF5E27490E7}"/>
              </a:ext>
            </a:extLst>
          </p:cNvPr>
          <p:cNvSpPr txBox="1"/>
          <p:nvPr/>
        </p:nvSpPr>
        <p:spPr>
          <a:xfrm>
            <a:off x="4783894" y="1231603"/>
            <a:ext cx="4041020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Full-Text Search </a:t>
            </a:r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Open-source search engine designed for fast and efficient full-text searching</a:t>
            </a:r>
            <a:endParaRPr lang="en-US"/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Capable of handling large volumes of data with high query performance.</a:t>
            </a:r>
            <a:endParaRPr lang="en-US"/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 err="1">
                <a:solidFill>
                  <a:srgbClr val="004D95"/>
                </a:solidFill>
              </a:rPr>
              <a:t>SphinxQL</a:t>
            </a:r>
            <a:r>
              <a:rPr lang="en-US" sz="1200" b="1">
                <a:solidFill>
                  <a:srgbClr val="004D95"/>
                </a:solidFill>
              </a:rPr>
              <a:t> Interface</a:t>
            </a:r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Uses </a:t>
            </a:r>
            <a:r>
              <a:rPr lang="en-US" sz="1200" err="1">
                <a:solidFill>
                  <a:srgbClr val="004D95"/>
                </a:solidFill>
              </a:rPr>
              <a:t>SphinxQL</a:t>
            </a:r>
            <a:r>
              <a:rPr lang="en-US" sz="1200">
                <a:solidFill>
                  <a:srgbClr val="004D95"/>
                </a:solidFill>
              </a:rPr>
              <a:t>, a SQL-like query language</a:t>
            </a:r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Easier for users familiar with SQL to use</a:t>
            </a: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US" sz="1200" b="1">
              <a:solidFill>
                <a:srgbClr val="004D95"/>
              </a:solidFill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200" b="1">
                <a:solidFill>
                  <a:srgbClr val="004D95"/>
                </a:solidFill>
              </a:rPr>
              <a:t>Real-Time and “Disk Indexing”</a:t>
            </a:r>
          </a:p>
          <a:p>
            <a:pPr marL="120650">
              <a:buSzPts val="1700"/>
            </a:pPr>
            <a:r>
              <a:rPr lang="en-US" sz="1200">
                <a:solidFill>
                  <a:srgbClr val="004D95"/>
                </a:solidFill>
              </a:rPr>
              <a:t>Supports both real-time and offline indexing depending on the data source type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09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d838997e3_0_1"/>
          <p:cNvSpPr txBox="1">
            <a:spLocks noGrp="1"/>
          </p:cNvSpPr>
          <p:nvPr>
            <p:ph type="title"/>
          </p:nvPr>
        </p:nvSpPr>
        <p:spPr>
          <a:xfrm>
            <a:off x="744150" y="2169300"/>
            <a:ext cx="76380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Search Engine technology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3C7AF-6426-1813-79A0-D65B15C3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Key Features in Sphinx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AF5D96-FBA1-6BC0-449F-B1DC97AE56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US" sz="1600"/>
          </a:p>
          <a:p>
            <a:endParaRPr lang="en-US" sz="1400"/>
          </a:p>
          <a:p>
            <a:pPr>
              <a:lnSpc>
                <a:spcPct val="114999"/>
              </a:lnSpc>
            </a:pPr>
            <a:r>
              <a:rPr lang="en-US" sz="1400"/>
              <a:t>Near-Real-Time and offline indexing</a:t>
            </a:r>
          </a:p>
          <a:p>
            <a:pPr>
              <a:lnSpc>
                <a:spcPct val="114999"/>
              </a:lnSpc>
            </a:pPr>
            <a:r>
              <a:rPr lang="en-US" sz="1400"/>
              <a:t>Efficient querying via multiple APIs (SQL, HTTP/JSON, native </a:t>
            </a:r>
            <a:r>
              <a:rPr lang="en-US" sz="1400" err="1"/>
              <a:t>SphinxAPI</a:t>
            </a:r>
            <a:r>
              <a:rPr lang="en-US" sz="1400"/>
              <a:t> ).</a:t>
            </a:r>
          </a:p>
          <a:p>
            <a:pPr>
              <a:lnSpc>
                <a:spcPct val="114999"/>
              </a:lnSpc>
            </a:pPr>
            <a:r>
              <a:rPr lang="en-US" sz="1400"/>
              <a:t>Full-text and non-text searching</a:t>
            </a:r>
          </a:p>
          <a:p>
            <a:pPr>
              <a:lnSpc>
                <a:spcPct val="114999"/>
              </a:lnSpc>
            </a:pPr>
            <a:r>
              <a:rPr lang="en-US" sz="1400"/>
              <a:t>Relevance ranking, from basic formulas to ML models</a:t>
            </a:r>
          </a:p>
          <a:p>
            <a:pPr>
              <a:lnSpc>
                <a:spcPct val="114999"/>
              </a:lnSpc>
            </a:pPr>
            <a:r>
              <a:rPr lang="en-US" sz="1400"/>
              <a:t>Results retrieved from multiple servers</a:t>
            </a:r>
          </a:p>
          <a:p>
            <a:pPr>
              <a:lnSpc>
                <a:spcPct val="114999"/>
              </a:lnSpc>
            </a:pPr>
            <a:r>
              <a:rPr lang="en-US" sz="1400"/>
              <a:t>Support for morphological text processing and </a:t>
            </a:r>
            <a:r>
              <a:rPr lang="en-US" sz="1400" err="1"/>
              <a:t>geosearch</a:t>
            </a:r>
            <a:r>
              <a:rPr lang="en-US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7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>
          <a:extLst>
            <a:ext uri="{FF2B5EF4-FFF2-40B4-BE49-F238E27FC236}">
              <a16:creationId xmlns:a16="http://schemas.microsoft.com/office/drawing/2014/main" id="{418DB15A-A071-91AA-254A-41769694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d8f6abd68_0_13">
            <a:extLst>
              <a:ext uri="{FF2B5EF4-FFF2-40B4-BE49-F238E27FC236}">
                <a16:creationId xmlns:a16="http://schemas.microsoft.com/office/drawing/2014/main" id="{EB79896D-EA2B-2DBD-668B-93F84AFFD4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808" y="1392832"/>
            <a:ext cx="40791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Sphinx Architecture</a:t>
            </a:r>
          </a:p>
        </p:txBody>
      </p:sp>
      <p:sp>
        <p:nvSpPr>
          <p:cNvPr id="6" name="Google Shape;362;g31d8f6abd68_0_0">
            <a:extLst>
              <a:ext uri="{FF2B5EF4-FFF2-40B4-BE49-F238E27FC236}">
                <a16:creationId xmlns:a16="http://schemas.microsoft.com/office/drawing/2014/main" id="{C36E3705-F1CB-6674-ED4A-7CC9DA6A6C4A}"/>
              </a:ext>
            </a:extLst>
          </p:cNvPr>
          <p:cNvSpPr txBox="1">
            <a:spLocks/>
          </p:cNvSpPr>
          <p:nvPr/>
        </p:nvSpPr>
        <p:spPr>
          <a:xfrm>
            <a:off x="201846" y="2571750"/>
            <a:ext cx="36081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fr-FR">
                <a:solidFill>
                  <a:srgbClr val="0070C0"/>
                </a:solidFill>
              </a:rPr>
              <a:t>Very simple structure </a:t>
            </a:r>
            <a:r>
              <a:rPr lang="fr-FR" err="1">
                <a:solidFill>
                  <a:srgbClr val="0070C0"/>
                </a:solidFill>
              </a:rPr>
              <a:t>with</a:t>
            </a:r>
            <a:r>
              <a:rPr lang="fr-FR">
                <a:solidFill>
                  <a:srgbClr val="0070C0"/>
                </a:solidFill>
              </a:rPr>
              <a:t> a standalone </a:t>
            </a:r>
            <a:r>
              <a:rPr lang="fr-FR" err="1">
                <a:solidFill>
                  <a:srgbClr val="0070C0"/>
                </a:solidFill>
              </a:rPr>
              <a:t>Search</a:t>
            </a:r>
            <a:r>
              <a:rPr lang="fr-FR">
                <a:solidFill>
                  <a:srgbClr val="0070C0"/>
                </a:solidFill>
              </a:rPr>
              <a:t> </a:t>
            </a:r>
            <a:r>
              <a:rPr lang="fr-FR" err="1">
                <a:solidFill>
                  <a:srgbClr val="0070C0"/>
                </a:solidFill>
              </a:rPr>
              <a:t>Deamon</a:t>
            </a:r>
            <a:endParaRPr lang="fr-FR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1400">
                <a:solidFill>
                  <a:srgbClr val="0070C0"/>
                </a:solidFill>
                <a:sym typeface="Wingdings" panose="05000000000000000000" pitchFamily="2" charset="2"/>
              </a:rPr>
              <a:t> No direct </a:t>
            </a:r>
            <a:r>
              <a:rPr lang="fr-FR" sz="1400" err="1">
                <a:solidFill>
                  <a:srgbClr val="0070C0"/>
                </a:solidFill>
                <a:sym typeface="Wingdings" panose="05000000000000000000" pitchFamily="2" charset="2"/>
              </a:rPr>
              <a:t>connection</a:t>
            </a:r>
            <a:r>
              <a:rPr lang="fr-FR" sz="1400">
                <a:solidFill>
                  <a:srgbClr val="0070C0"/>
                </a:solidFill>
                <a:sym typeface="Wingdings" panose="05000000000000000000" pitchFamily="2" charset="2"/>
              </a:rPr>
              <a:t> to </a:t>
            </a:r>
            <a:r>
              <a:rPr lang="fr-FR" sz="1400" err="1">
                <a:solidFill>
                  <a:srgbClr val="0070C0"/>
                </a:solidFill>
                <a:sym typeface="Wingdings" panose="05000000000000000000" pitchFamily="2" charset="2"/>
              </a:rPr>
              <a:t>database</a:t>
            </a:r>
            <a:endParaRPr lang="fr-FR" sz="1400">
              <a:solidFill>
                <a:srgbClr val="0070C0"/>
              </a:solidFill>
            </a:endParaRPr>
          </a:p>
          <a:p>
            <a:pPr marL="0" indent="0">
              <a:lnSpc>
                <a:spcPct val="114999"/>
              </a:lnSpc>
            </a:pPr>
            <a:r>
              <a:rPr lang="fr-FR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976F316-1872-F220-2F18-237E4FD639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19114" y="552625"/>
            <a:ext cx="3837000" cy="735022"/>
          </a:xfrm>
        </p:spPr>
        <p:txBody>
          <a:bodyPr/>
          <a:lstStyle/>
          <a:p>
            <a:pPr marL="114300" indent="0">
              <a:buNone/>
            </a:pPr>
            <a:r>
              <a:rPr lang="fr-FR" sz="1400"/>
              <a:t>Structure of Sphinx components</a:t>
            </a:r>
            <a:endParaRPr lang="fr-FR"/>
          </a:p>
        </p:txBody>
      </p:sp>
      <p:sp>
        <p:nvSpPr>
          <p:cNvPr id="11" name="Google Shape;362;g31d8f6abd68_0_0">
            <a:extLst>
              <a:ext uri="{FF2B5EF4-FFF2-40B4-BE49-F238E27FC236}">
                <a16:creationId xmlns:a16="http://schemas.microsoft.com/office/drawing/2014/main" id="{C9EADBB0-7963-8630-7101-F36F80A22F4C}"/>
              </a:ext>
            </a:extLst>
          </p:cNvPr>
          <p:cNvSpPr txBox="1">
            <a:spLocks/>
          </p:cNvSpPr>
          <p:nvPr/>
        </p:nvSpPr>
        <p:spPr>
          <a:xfrm>
            <a:off x="5030364" y="3701914"/>
            <a:ext cx="383559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fr-FR" sz="1200" err="1">
                <a:solidFill>
                  <a:schemeClr val="bg1"/>
                </a:solidFill>
              </a:rPr>
              <a:t>Search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Query</a:t>
            </a:r>
            <a:r>
              <a:rPr lang="fr-FR" sz="1200">
                <a:solidFill>
                  <a:schemeClr val="bg1"/>
                </a:solidFill>
              </a:rPr>
              <a:t> – </a:t>
            </a:r>
            <a:r>
              <a:rPr lang="fr-FR" sz="1200" err="1">
                <a:solidFill>
                  <a:schemeClr val="bg1"/>
                </a:solidFill>
              </a:rPr>
              <a:t>Provided</a:t>
            </a:r>
            <a:r>
              <a:rPr lang="fr-FR" sz="1200">
                <a:solidFill>
                  <a:schemeClr val="bg1"/>
                </a:solidFill>
              </a:rPr>
              <a:t> by the User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fr-FR" sz="1200" err="1">
                <a:solidFill>
                  <a:schemeClr val="bg1"/>
                </a:solidFill>
              </a:rPr>
              <a:t>Primary</a:t>
            </a:r>
            <a:r>
              <a:rPr lang="fr-FR" sz="1200">
                <a:solidFill>
                  <a:schemeClr val="bg1"/>
                </a:solidFill>
              </a:rPr>
              <a:t> Keys – </a:t>
            </a:r>
            <a:r>
              <a:rPr lang="fr-FR" sz="1200" err="1">
                <a:solidFill>
                  <a:schemeClr val="bg1"/>
                </a:solidFill>
              </a:rPr>
              <a:t>Pointing</a:t>
            </a:r>
            <a:r>
              <a:rPr lang="fr-FR" sz="1200">
                <a:solidFill>
                  <a:schemeClr val="bg1"/>
                </a:solidFill>
              </a:rPr>
              <a:t> to documents </a:t>
            </a:r>
            <a:r>
              <a:rPr lang="fr-FR" sz="1200" err="1">
                <a:solidFill>
                  <a:schemeClr val="bg1"/>
                </a:solidFill>
              </a:rPr>
              <a:t>containing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search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words</a:t>
            </a:r>
            <a:endParaRPr lang="fr-FR" sz="120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fr-FR" sz="1200" err="1">
                <a:solidFill>
                  <a:schemeClr val="bg1"/>
                </a:solidFill>
              </a:rPr>
              <a:t>Retrieve</a:t>
            </a:r>
            <a:r>
              <a:rPr lang="fr-FR" sz="1200">
                <a:solidFill>
                  <a:schemeClr val="bg1"/>
                </a:solidFill>
              </a:rPr>
              <a:t> Data – Output </a:t>
            </a:r>
            <a:r>
              <a:rPr lang="fr-FR" sz="1200" err="1">
                <a:solidFill>
                  <a:schemeClr val="bg1"/>
                </a:solidFill>
              </a:rPr>
              <a:t>ranked</a:t>
            </a:r>
            <a:r>
              <a:rPr lang="fr-FR" sz="1200">
                <a:solidFill>
                  <a:schemeClr val="bg1"/>
                </a:solidFill>
              </a:rPr>
              <a:t> documents </a:t>
            </a:r>
            <a:r>
              <a:rPr lang="fr-FR" sz="1200" err="1">
                <a:solidFill>
                  <a:schemeClr val="bg1"/>
                </a:solidFill>
              </a:rPr>
              <a:t>from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various</a:t>
            </a:r>
            <a:r>
              <a:rPr lang="fr-FR" sz="1200">
                <a:solidFill>
                  <a:schemeClr val="bg1"/>
                </a:solidFill>
              </a:rPr>
              <a:t> data sources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9FDF49-FDBA-A5FD-F74B-6AAAA135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09" y="1287647"/>
            <a:ext cx="3335337" cy="20941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38A9F1-C25E-09B5-F3D1-26908B5FA19C}"/>
              </a:ext>
            </a:extLst>
          </p:cNvPr>
          <p:cNvSpPr txBox="1"/>
          <p:nvPr/>
        </p:nvSpPr>
        <p:spPr>
          <a:xfrm>
            <a:off x="6119283" y="3381792"/>
            <a:ext cx="24161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>
                <a:solidFill>
                  <a:schemeClr val="bg1"/>
                </a:solidFill>
              </a:rPr>
              <a:t>https://sphinxsearch.com/docs/sphinx3.html#indexes</a:t>
            </a:r>
          </a:p>
        </p:txBody>
      </p:sp>
    </p:spTree>
    <p:extLst>
      <p:ext uri="{BB962C8B-B14F-4D97-AF65-F5344CB8AC3E}">
        <p14:creationId xmlns:p14="http://schemas.microsoft.com/office/powerpoint/2010/main" val="2464202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27F14-497E-5207-CF3E-A9C73005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7362C7E5-1EA1-1A4A-F5CA-B651948A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8" y="1168523"/>
            <a:ext cx="8710613" cy="356599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E6E3178-4A19-358F-E944-E63C18EBE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434" y="1636902"/>
            <a:ext cx="2689439" cy="1151634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Use of various data sources </a:t>
            </a:r>
          </a:p>
          <a:p>
            <a:r>
              <a:rPr lang="en-US">
                <a:solidFill>
                  <a:schemeClr val="bg2"/>
                </a:solidFill>
              </a:rPr>
              <a:t>Connectable to existing real-time data sources like MSQL Servers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A9D7EF-2AA7-E818-2FB9-C80DC817400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34538" y="1641135"/>
            <a:ext cx="2566672" cy="1151634"/>
          </a:xfrm>
        </p:spPr>
        <p:txBody>
          <a:bodyPr/>
          <a:lstStyle/>
          <a:p>
            <a:r>
              <a:rPr lang="en-US"/>
              <a:t>Standard text normalization </a:t>
            </a:r>
          </a:p>
          <a:p>
            <a:r>
              <a:rPr lang="en-US"/>
              <a:t>Stemming, </a:t>
            </a:r>
            <a:r>
              <a:rPr lang="de-DE" err="1"/>
              <a:t>lemmatization</a:t>
            </a:r>
            <a:r>
              <a:rPr lang="de-DE"/>
              <a:t>, </a:t>
            </a:r>
            <a:r>
              <a:rPr lang="en-US"/>
              <a:t>morphology, stop words</a:t>
            </a:r>
          </a:p>
          <a:p>
            <a:r>
              <a:rPr lang="en-US"/>
              <a:t>Happens during index creation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5EE82D5-A05F-DFE3-9B4B-C1D7248FE26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4901" y="1287073"/>
            <a:ext cx="2566672" cy="411600"/>
          </a:xfrm>
        </p:spPr>
        <p:txBody>
          <a:bodyPr/>
          <a:lstStyle/>
          <a:p>
            <a:r>
              <a:rPr lang="de-DE"/>
              <a:t>Text Acquisition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8192A2-AAC1-7BEF-23C7-F8C18FEAAFA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47238" y="1287072"/>
            <a:ext cx="2566672" cy="411600"/>
          </a:xfrm>
        </p:spPr>
        <p:txBody>
          <a:bodyPr/>
          <a:lstStyle/>
          <a:p>
            <a:r>
              <a:rPr lang="de-DE"/>
              <a:t>Text Transformation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0E57F10-2EFA-1A0E-D362-3242AA60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Architecture </a:t>
            </a:r>
            <a:r>
              <a:rPr lang="de-DE" err="1"/>
              <a:t>of</a:t>
            </a:r>
            <a:r>
              <a:rPr lang="de-DE"/>
              <a:t> Sphinx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5F58ACA5-2A69-4233-CE83-1F2AE2C97204}"/>
              </a:ext>
            </a:extLst>
          </p:cNvPr>
          <p:cNvSpPr txBox="1">
            <a:spLocks/>
          </p:cNvSpPr>
          <p:nvPr/>
        </p:nvSpPr>
        <p:spPr>
          <a:xfrm>
            <a:off x="5863110" y="1287072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Dual </a:t>
            </a:r>
            <a:r>
              <a:rPr lang="de-DE" err="1"/>
              <a:t>Indexing</a:t>
            </a:r>
            <a:endParaRPr lang="de-DE"/>
          </a:p>
        </p:txBody>
      </p:sp>
      <p:sp>
        <p:nvSpPr>
          <p:cNvPr id="11" name="Untertitel 3">
            <a:extLst>
              <a:ext uri="{FF2B5EF4-FFF2-40B4-BE49-F238E27FC236}">
                <a16:creationId xmlns:a16="http://schemas.microsoft.com/office/drawing/2014/main" id="{B7F9E758-EB8B-7B13-5254-9BC9F65F86BE}"/>
              </a:ext>
            </a:extLst>
          </p:cNvPr>
          <p:cNvSpPr txBox="1">
            <a:spLocks/>
          </p:cNvSpPr>
          <p:nvPr/>
        </p:nvSpPr>
        <p:spPr>
          <a:xfrm>
            <a:off x="464101" y="2955007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User Interactions</a:t>
            </a:r>
          </a:p>
        </p:txBody>
      </p:sp>
      <p:sp>
        <p:nvSpPr>
          <p:cNvPr id="14" name="Untertitel 4">
            <a:extLst>
              <a:ext uri="{FF2B5EF4-FFF2-40B4-BE49-F238E27FC236}">
                <a16:creationId xmlns:a16="http://schemas.microsoft.com/office/drawing/2014/main" id="{9E393588-6C7E-D6D0-18C4-AD3420977965}"/>
              </a:ext>
            </a:extLst>
          </p:cNvPr>
          <p:cNvSpPr txBox="1">
            <a:spLocks/>
          </p:cNvSpPr>
          <p:nvPr/>
        </p:nvSpPr>
        <p:spPr>
          <a:xfrm>
            <a:off x="3296438" y="2955006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Ranking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E01734B-4EC0-48F0-D5F1-5D7293B353AB}"/>
              </a:ext>
            </a:extLst>
          </p:cNvPr>
          <p:cNvSpPr txBox="1">
            <a:spLocks/>
          </p:cNvSpPr>
          <p:nvPr/>
        </p:nvSpPr>
        <p:spPr>
          <a:xfrm>
            <a:off x="5817388" y="1636902"/>
            <a:ext cx="3199552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“Disk Index” – static data sources</a:t>
            </a:r>
          </a:p>
          <a:p>
            <a:r>
              <a:rPr lang="en-US"/>
              <a:t>Real-Time Index – dynamic sources</a:t>
            </a:r>
          </a:p>
          <a:p>
            <a:r>
              <a:rPr lang="en-US"/>
              <a:t>Adjustable per data source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22D17715-8232-B274-0643-744829ECF9C5}"/>
              </a:ext>
            </a:extLst>
          </p:cNvPr>
          <p:cNvSpPr txBox="1">
            <a:spLocks/>
          </p:cNvSpPr>
          <p:nvPr/>
        </p:nvSpPr>
        <p:spPr>
          <a:xfrm>
            <a:off x="569934" y="3313302"/>
            <a:ext cx="2689439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err="1">
                <a:solidFill>
                  <a:schemeClr val="bg2"/>
                </a:solidFill>
              </a:rPr>
              <a:t>SphinxQL</a:t>
            </a:r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Sphinx API Library </a:t>
            </a:r>
          </a:p>
          <a:p>
            <a:r>
              <a:rPr lang="de-DE"/>
              <a:t>HTTP/JSON Interface</a:t>
            </a:r>
            <a:r>
              <a:rPr lang="en-US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E5871D42-4BE1-98F5-F0E7-4702FC5C0087}"/>
              </a:ext>
            </a:extLst>
          </p:cNvPr>
          <p:cNvSpPr txBox="1">
            <a:spLocks/>
          </p:cNvSpPr>
          <p:nvPr/>
        </p:nvSpPr>
        <p:spPr>
          <a:xfrm>
            <a:off x="3287734" y="3313302"/>
            <a:ext cx="2689439" cy="115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Exact word matching</a:t>
            </a:r>
          </a:p>
          <a:p>
            <a:r>
              <a:rPr lang="en-US">
                <a:solidFill>
                  <a:schemeClr val="bg2"/>
                </a:solidFill>
              </a:rPr>
              <a:t>Attribute weighting</a:t>
            </a:r>
          </a:p>
          <a:p>
            <a:r>
              <a:rPr lang="en-US">
                <a:solidFill>
                  <a:schemeClr val="bg2"/>
                </a:solidFill>
              </a:rPr>
              <a:t>Proximity matching</a:t>
            </a:r>
          </a:p>
          <a:p>
            <a:r>
              <a:rPr lang="en-US">
                <a:solidFill>
                  <a:schemeClr val="bg2"/>
                </a:solidFill>
              </a:rPr>
              <a:t>Customizable ranking functions</a:t>
            </a:r>
          </a:p>
        </p:txBody>
      </p:sp>
    </p:spTree>
    <p:extLst>
      <p:ext uri="{BB962C8B-B14F-4D97-AF65-F5344CB8AC3E}">
        <p14:creationId xmlns:p14="http://schemas.microsoft.com/office/powerpoint/2010/main" val="3359977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9F853-D968-8AD7-4271-BC21C28D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Querying</a:t>
            </a:r>
            <a:r>
              <a:rPr lang="fr-FR"/>
              <a:t> and </a:t>
            </a:r>
            <a:r>
              <a:rPr lang="fr-FR" err="1"/>
              <a:t>Syntax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3157EC-F069-B59F-165A-8E87F012D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err="1"/>
              <a:t>SphinxQL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SQL </a:t>
            </a:r>
            <a:r>
              <a:rPr lang="fr-FR" err="1"/>
              <a:t>dialect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CD4DDA-E641-B051-C1A8-12B9FC768D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400" y="296509"/>
            <a:ext cx="3849699" cy="660333"/>
          </a:xfrm>
        </p:spPr>
        <p:txBody>
          <a:bodyPr/>
          <a:lstStyle/>
          <a:p>
            <a:pPr marL="114300" indent="0">
              <a:buNone/>
            </a:pPr>
            <a:r>
              <a:rPr lang="fr-FR" sz="1400" err="1"/>
              <a:t>Some</a:t>
            </a:r>
            <a:r>
              <a:rPr lang="fr-FR" sz="1400"/>
              <a:t> </a:t>
            </a:r>
            <a:r>
              <a:rPr lang="fr-FR" sz="1400" err="1"/>
              <a:t>available</a:t>
            </a:r>
            <a:r>
              <a:rPr lang="fr-FR" sz="1400"/>
              <a:t> </a:t>
            </a:r>
            <a:r>
              <a:rPr lang="fr-FR" sz="1400" err="1"/>
              <a:t>operators</a:t>
            </a:r>
            <a:r>
              <a:rPr lang="fr-FR" sz="1400"/>
              <a:t> in </a:t>
            </a:r>
            <a:r>
              <a:rPr lang="fr-FR" sz="1400" err="1"/>
              <a:t>SphinxQL</a:t>
            </a:r>
            <a:endParaRPr lang="fr-FR" sz="1400"/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BF89806-7922-B1C3-30FD-696CF25C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80" y="956310"/>
            <a:ext cx="3643537" cy="35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9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B699B7-CA58-F07B-475D-7C18EF5B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8" y="1443690"/>
            <a:ext cx="8710613" cy="2943692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Querying</a:t>
            </a:r>
            <a:r>
              <a:rPr lang="de-DE"/>
              <a:t> and Syntax</a:t>
            </a:r>
            <a:br>
              <a:rPr lang="de-DE"/>
            </a:br>
            <a:endParaRPr lang="de-DE"/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518052BF-DC57-B361-8483-93EBDF326F1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36858" y="1670895"/>
            <a:ext cx="3999900" cy="411600"/>
          </a:xfrm>
        </p:spPr>
        <p:txBody>
          <a:bodyPr/>
          <a:lstStyle/>
          <a:p>
            <a:r>
              <a:rPr lang="fr-FR"/>
              <a:t>SELECT </a:t>
            </a:r>
          </a:p>
        </p:txBody>
      </p:sp>
      <p:sp>
        <p:nvSpPr>
          <p:cNvPr id="14" name="Sous-titre 13">
            <a:extLst>
              <a:ext uri="{FF2B5EF4-FFF2-40B4-BE49-F238E27FC236}">
                <a16:creationId xmlns:a16="http://schemas.microsoft.com/office/drawing/2014/main" id="{486443F2-7867-E204-4F7E-09F7D0AE2FB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8633" y="1670895"/>
            <a:ext cx="3999900" cy="411600"/>
          </a:xfrm>
        </p:spPr>
        <p:txBody>
          <a:bodyPr/>
          <a:lstStyle/>
          <a:p>
            <a:r>
              <a:rPr lang="fr-FR"/>
              <a:t>WHERE clause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AA6C316-F5DA-1681-EA41-4B235D44F93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6858" y="2084224"/>
            <a:ext cx="3999900" cy="1807800"/>
          </a:xfrm>
        </p:spPr>
        <p:txBody>
          <a:bodyPr/>
          <a:lstStyle/>
          <a:p>
            <a:r>
              <a:rPr lang="fr-FR"/>
              <a:t>SELECT </a:t>
            </a:r>
            <a:r>
              <a:rPr lang="fr-FR" err="1"/>
              <a:t>always</a:t>
            </a:r>
            <a:r>
              <a:rPr lang="fr-FR"/>
              <a:t> has an </a:t>
            </a:r>
            <a:r>
              <a:rPr lang="fr-FR" err="1"/>
              <a:t>implicit</a:t>
            </a:r>
            <a:r>
              <a:rPr lang="fr-FR"/>
              <a:t> ORDER BY and LIMIT clauses </a:t>
            </a:r>
            <a:r>
              <a:rPr lang="fr-FR" err="1"/>
              <a:t>based</a:t>
            </a:r>
            <a:r>
              <a:rPr lang="fr-FR"/>
              <a:t> on the</a:t>
            </a:r>
          </a:p>
          <a:p>
            <a:r>
              <a:rPr lang="fr-FR" err="1"/>
              <a:t>weight</a:t>
            </a:r>
            <a:r>
              <a:rPr lang="fr-FR"/>
              <a:t> of </a:t>
            </a:r>
            <a:r>
              <a:rPr lang="fr-FR" err="1"/>
              <a:t>each</a:t>
            </a:r>
            <a:r>
              <a:rPr lang="fr-FR"/>
              <a:t> document on the </a:t>
            </a:r>
            <a:r>
              <a:rPr lang="fr-FR" err="1"/>
              <a:t>ranking</a:t>
            </a:r>
            <a:r>
              <a:rPr lang="fr-FR"/>
              <a:t> (ORDER BY WEIGHT() DESC, id ASC LIMIT 20)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36345E73-7F1B-06AE-0A71-6E50E5B6F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33" y="2084224"/>
            <a:ext cx="3999900" cy="1807800"/>
          </a:xfrm>
        </p:spPr>
        <p:txBody>
          <a:bodyPr/>
          <a:lstStyle/>
          <a:p>
            <a:r>
              <a:rPr lang="fr-FR"/>
              <a:t>WHERE clause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accepts</a:t>
            </a:r>
            <a:r>
              <a:rPr lang="fr-FR"/>
              <a:t> for </a:t>
            </a:r>
            <a:r>
              <a:rPr lang="fr-FR" err="1"/>
              <a:t>column</a:t>
            </a:r>
            <a:r>
              <a:rPr lang="fr-FR"/>
              <a:t> checks basic math </a:t>
            </a:r>
            <a:r>
              <a:rPr lang="fr-FR" err="1"/>
              <a:t>comparison</a:t>
            </a:r>
            <a:r>
              <a:rPr lang="fr-FR"/>
              <a:t> </a:t>
            </a:r>
            <a:r>
              <a:rPr lang="fr-FR" err="1"/>
              <a:t>operators</a:t>
            </a:r>
            <a:r>
              <a:rPr lang="fr-FR"/>
              <a:t> and BETWEEN, IN and NOT IN </a:t>
            </a:r>
            <a:r>
              <a:rPr lang="fr-FR" err="1"/>
              <a:t>operators</a:t>
            </a:r>
            <a:r>
              <a:rPr lang="fr-FR"/>
              <a:t>. </a:t>
            </a:r>
          </a:p>
          <a:p>
            <a:r>
              <a:rPr lang="fr-FR" err="1"/>
              <a:t>SphinxQL</a:t>
            </a:r>
            <a:r>
              <a:rPr lang="fr-FR"/>
              <a:t> documentation </a:t>
            </a:r>
            <a:r>
              <a:rPr lang="fr-FR" err="1"/>
              <a:t>explains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workarounds</a:t>
            </a:r>
            <a:r>
              <a:rPr lang="fr-FR"/>
              <a:t> to manage more </a:t>
            </a:r>
            <a:r>
              <a:rPr lang="fr-FR" err="1"/>
              <a:t>complex</a:t>
            </a:r>
            <a:r>
              <a:rPr lang="fr-FR"/>
              <a:t> </a:t>
            </a:r>
            <a:r>
              <a:rPr lang="fr-FR" err="1"/>
              <a:t>comparisons</a:t>
            </a:r>
            <a:r>
              <a:rPr lang="fr-FR"/>
              <a:t>.</a:t>
            </a:r>
          </a:p>
        </p:txBody>
      </p:sp>
      <p:sp>
        <p:nvSpPr>
          <p:cNvPr id="20" name="Titel 5">
            <a:extLst>
              <a:ext uri="{FF2B5EF4-FFF2-40B4-BE49-F238E27FC236}">
                <a16:creationId xmlns:a16="http://schemas.microsoft.com/office/drawing/2014/main" id="{1A2DFD89-1F1A-F5E0-6D4E-945A3B162D9B}"/>
              </a:ext>
            </a:extLst>
          </p:cNvPr>
          <p:cNvSpPr txBox="1">
            <a:spLocks/>
          </p:cNvSpPr>
          <p:nvPr/>
        </p:nvSpPr>
        <p:spPr>
          <a:xfrm>
            <a:off x="311700" y="1043793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 err="1"/>
              <a:t>Limitations</a:t>
            </a:r>
            <a:r>
              <a:rPr lang="de-DE" sz="1400" b="0"/>
              <a:t> </a:t>
            </a:r>
            <a:r>
              <a:rPr lang="de-DE" sz="1400" b="0" err="1"/>
              <a:t>of</a:t>
            </a:r>
            <a:r>
              <a:rPr lang="de-DE" sz="1400" b="0"/>
              <a:t> </a:t>
            </a:r>
            <a:r>
              <a:rPr lang="de-DE" sz="1400" b="0" err="1"/>
              <a:t>SphinxQL</a:t>
            </a:r>
            <a:r>
              <a:rPr lang="de-DE" sz="1400" b="0"/>
              <a:t> </a:t>
            </a:r>
            <a:r>
              <a:rPr lang="de-DE" sz="1400" b="0" err="1"/>
              <a:t>compared</a:t>
            </a:r>
            <a:r>
              <a:rPr lang="de-DE" sz="1400" b="0"/>
              <a:t> </a:t>
            </a:r>
            <a:r>
              <a:rPr lang="de-DE" sz="1400" b="0" err="1"/>
              <a:t>to</a:t>
            </a:r>
            <a:r>
              <a:rPr lang="de-DE" sz="1400" b="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63507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755DE-7FD5-C259-BEC0-F6475AEF0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2572BC4B-719E-72A2-91C6-2E322110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2" y="3064111"/>
            <a:ext cx="8771646" cy="147792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AFFBE56-E4DC-0CBE-A862-EED2E2037937}"/>
              </a:ext>
            </a:extLst>
          </p:cNvPr>
          <p:cNvSpPr txBox="1"/>
          <p:nvPr/>
        </p:nvSpPr>
        <p:spPr>
          <a:xfrm>
            <a:off x="313266" y="306281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err="1">
                <a:solidFill>
                  <a:srgbClr val="004D95"/>
                </a:solidFill>
                <a:latin typeface="Roboto"/>
              </a:rPr>
              <a:t>Disadvantages</a:t>
            </a:r>
            <a:endParaRPr lang="fr-FR" sz="1600" err="1"/>
          </a:p>
        </p:txBody>
      </p:sp>
      <p:pic>
        <p:nvPicPr>
          <p:cNvPr id="27" name="Image 2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684E1EA6-0306-2E7D-875D-E9C871D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2" y="1315744"/>
            <a:ext cx="8771646" cy="164726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89351F39-6FAA-F498-EC2C-4F02693244FB}"/>
              </a:ext>
            </a:extLst>
          </p:cNvPr>
          <p:cNvSpPr txBox="1"/>
          <p:nvPr/>
        </p:nvSpPr>
        <p:spPr>
          <a:xfrm>
            <a:off x="253322" y="1317328"/>
            <a:ext cx="24323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>
                <a:solidFill>
                  <a:srgbClr val="004D95"/>
                </a:solidFill>
                <a:latin typeface="Roboto"/>
              </a:rPr>
              <a:t>Advantages</a:t>
            </a:r>
            <a:endParaRPr lang="fr-FR" sz="160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1B2A632-120C-9C95-A3A7-B7BB66A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634" y="1841222"/>
            <a:ext cx="2055252" cy="752183"/>
          </a:xfrm>
        </p:spPr>
        <p:txBody>
          <a:bodyPr/>
          <a:lstStyle/>
          <a:p>
            <a:pPr marL="152400" indent="0">
              <a:buFont typeface="Roboto"/>
              <a:buNone/>
            </a:pPr>
            <a:r>
              <a:rPr lang="en-US"/>
              <a:t>Performs (near) real-time and offline indexing </a:t>
            </a:r>
          </a:p>
          <a:p>
            <a:pPr marL="152400" indent="0">
              <a:buFont typeface="Roboto"/>
              <a:buNone/>
            </a:pPr>
            <a:r>
              <a:rPr lang="en-US">
                <a:sym typeface="Wingdings" panose="05000000000000000000" pitchFamily="2" charset="2"/>
              </a:rPr>
              <a:t> Ideal</a:t>
            </a:r>
            <a:r>
              <a:rPr lang="en-US"/>
              <a:t> for various use cases.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649BBBC-88F1-39DA-C67A-11E953B9A65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05867" y="1562117"/>
            <a:ext cx="2240706" cy="411600"/>
          </a:xfrm>
        </p:spPr>
        <p:txBody>
          <a:bodyPr/>
          <a:lstStyle/>
          <a:p>
            <a:r>
              <a:rPr lang="en-US"/>
              <a:t>Dual Indexing</a:t>
            </a:r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A4556C3-E3F0-EE6F-B3C2-F30C0E6586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174605" y="1562117"/>
            <a:ext cx="2507406" cy="411600"/>
          </a:xfrm>
        </p:spPr>
        <p:txBody>
          <a:bodyPr/>
          <a:lstStyle/>
          <a:p>
            <a:r>
              <a:rPr lang="en-US"/>
              <a:t>SQL-Like Syntax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D2CC6C-C6F7-09F7-04F1-11107F24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Sphinx – Advantages and </a:t>
            </a:r>
            <a:r>
              <a:rPr lang="de-DE" err="1"/>
              <a:t>Disadvantages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0D7D5839-B957-EB20-2FF9-B6A53DC4F850}"/>
              </a:ext>
            </a:extLst>
          </p:cNvPr>
          <p:cNvSpPr txBox="1">
            <a:spLocks/>
          </p:cNvSpPr>
          <p:nvPr/>
        </p:nvSpPr>
        <p:spPr>
          <a:xfrm>
            <a:off x="4422167" y="1563956"/>
            <a:ext cx="292042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 err="1"/>
              <a:t>Incorporability</a:t>
            </a:r>
            <a:endParaRPr lang="en-US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A9AA458-49AE-E311-C1AC-D79F39F4EDB5}"/>
              </a:ext>
            </a:extLst>
          </p:cNvPr>
          <p:cNvSpPr txBox="1">
            <a:spLocks/>
          </p:cNvSpPr>
          <p:nvPr/>
        </p:nvSpPr>
        <p:spPr>
          <a:xfrm>
            <a:off x="2124561" y="1848303"/>
            <a:ext cx="2400538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 err="1"/>
              <a:t>SphinxQL</a:t>
            </a:r>
            <a:r>
              <a:rPr lang="en-US"/>
              <a:t> makes it accessible for developers familiar with SQL databases, although it still differs to an extent. 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406BCCD0-7AA4-2FB4-D8B4-37AF5053EBE8}"/>
              </a:ext>
            </a:extLst>
          </p:cNvPr>
          <p:cNvSpPr txBox="1">
            <a:spLocks/>
          </p:cNvSpPr>
          <p:nvPr/>
        </p:nvSpPr>
        <p:spPr>
          <a:xfrm>
            <a:off x="4409467" y="1848192"/>
            <a:ext cx="205525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Can be connected to existing databases and requires fewer resources than other tools.</a:t>
            </a: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D865A3B9-87CC-1F8C-1B23-B3CB4304AEC4}"/>
              </a:ext>
            </a:extLst>
          </p:cNvPr>
          <p:cNvSpPr txBox="1">
            <a:spLocks/>
          </p:cNvSpPr>
          <p:nvPr/>
        </p:nvSpPr>
        <p:spPr>
          <a:xfrm>
            <a:off x="6335735" y="1830662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Very fast runtime due to “disk” indexing on static data </a:t>
            </a:r>
          </a:p>
        </p:txBody>
      </p:sp>
      <p:sp>
        <p:nvSpPr>
          <p:cNvPr id="19" name="Untertitel 3">
            <a:extLst>
              <a:ext uri="{FF2B5EF4-FFF2-40B4-BE49-F238E27FC236}">
                <a16:creationId xmlns:a16="http://schemas.microsoft.com/office/drawing/2014/main" id="{6C4AE796-FA83-B66E-000B-96E250D706C5}"/>
              </a:ext>
            </a:extLst>
          </p:cNvPr>
          <p:cNvSpPr txBox="1">
            <a:spLocks/>
          </p:cNvSpPr>
          <p:nvPr/>
        </p:nvSpPr>
        <p:spPr>
          <a:xfrm>
            <a:off x="6280702" y="1560024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/>
              <a:t> Runtime</a:t>
            </a: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A192F507-E39D-1FCC-C028-0B321EDEF44C}"/>
              </a:ext>
            </a:extLst>
          </p:cNvPr>
          <p:cNvSpPr txBox="1">
            <a:spLocks/>
          </p:cNvSpPr>
          <p:nvPr/>
        </p:nvSpPr>
        <p:spPr>
          <a:xfrm>
            <a:off x="227034" y="3521855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Not as scalable or distributed as Elasticsearch/OpenSearch.</a:t>
            </a:r>
          </a:p>
        </p:txBody>
      </p:sp>
      <p:sp>
        <p:nvSpPr>
          <p:cNvPr id="14" name="Untertitel 3">
            <a:extLst>
              <a:ext uri="{FF2B5EF4-FFF2-40B4-BE49-F238E27FC236}">
                <a16:creationId xmlns:a16="http://schemas.microsoft.com/office/drawing/2014/main" id="{F3B95F8F-2B04-688C-5F0F-AB9556E0B37C}"/>
              </a:ext>
            </a:extLst>
          </p:cNvPr>
          <p:cNvSpPr txBox="1">
            <a:spLocks/>
          </p:cNvSpPr>
          <p:nvPr/>
        </p:nvSpPr>
        <p:spPr>
          <a:xfrm>
            <a:off x="227034" y="3242750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Scalability Limitations</a:t>
            </a:r>
            <a:endParaRPr lang="de-DE"/>
          </a:p>
        </p:txBody>
      </p:sp>
      <p:sp>
        <p:nvSpPr>
          <p:cNvPr id="17" name="Untertitel 4">
            <a:extLst>
              <a:ext uri="{FF2B5EF4-FFF2-40B4-BE49-F238E27FC236}">
                <a16:creationId xmlns:a16="http://schemas.microsoft.com/office/drawing/2014/main" id="{843DAD18-C0F1-1142-2394-284E08B5DF96}"/>
              </a:ext>
            </a:extLst>
          </p:cNvPr>
          <p:cNvSpPr txBox="1">
            <a:spLocks/>
          </p:cNvSpPr>
          <p:nvPr/>
        </p:nvSpPr>
        <p:spPr>
          <a:xfrm>
            <a:off x="2785972" y="3242750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Feature Gaps</a:t>
            </a:r>
            <a:endParaRPr lang="de-DE"/>
          </a:p>
        </p:txBody>
      </p:sp>
      <p:sp>
        <p:nvSpPr>
          <p:cNvPr id="21" name="Untertitel 4">
            <a:extLst>
              <a:ext uri="{FF2B5EF4-FFF2-40B4-BE49-F238E27FC236}">
                <a16:creationId xmlns:a16="http://schemas.microsoft.com/office/drawing/2014/main" id="{3071E0A7-1832-D575-1576-E0F5A5A9A534}"/>
              </a:ext>
            </a:extLst>
          </p:cNvPr>
          <p:cNvSpPr txBox="1">
            <a:spLocks/>
          </p:cNvSpPr>
          <p:nvPr/>
        </p:nvSpPr>
        <p:spPr>
          <a:xfrm>
            <a:off x="5378900" y="3240356"/>
            <a:ext cx="3208287" cy="40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/>
              <a:t>Smaller Community and Ecosystem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6507A8B5-8DA7-AEDD-5A7E-81B3C4F46CF1}"/>
              </a:ext>
            </a:extLst>
          </p:cNvPr>
          <p:cNvSpPr txBox="1">
            <a:spLocks/>
          </p:cNvSpPr>
          <p:nvPr/>
        </p:nvSpPr>
        <p:spPr>
          <a:xfrm>
            <a:off x="2740161" y="3528936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Lacks advanced features like semantic search and vector embeddings.</a:t>
            </a:r>
          </a:p>
        </p:txBody>
      </p:sp>
      <p:sp>
        <p:nvSpPr>
          <p:cNvPr id="25" name="Textplatzhalter 1">
            <a:extLst>
              <a:ext uri="{FF2B5EF4-FFF2-40B4-BE49-F238E27FC236}">
                <a16:creationId xmlns:a16="http://schemas.microsoft.com/office/drawing/2014/main" id="{D5FAAAC8-CC66-EB25-D67F-4DF821D23568}"/>
              </a:ext>
            </a:extLst>
          </p:cNvPr>
          <p:cNvSpPr txBox="1">
            <a:spLocks/>
          </p:cNvSpPr>
          <p:nvPr/>
        </p:nvSpPr>
        <p:spPr>
          <a:xfrm>
            <a:off x="5387367" y="3520359"/>
            <a:ext cx="3199820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Rather small user base with limited support and resources</a:t>
            </a:r>
          </a:p>
          <a:p>
            <a:pPr marL="152400" indent="0">
              <a:buNone/>
            </a:pPr>
            <a:r>
              <a:rPr lang="en-US"/>
              <a:t>Few integrations and no broad ecosystem</a:t>
            </a:r>
          </a:p>
          <a:p>
            <a:pPr marL="1524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d838997e3_0_11"/>
          <p:cNvSpPr txBox="1">
            <a:spLocks noGrp="1"/>
          </p:cNvSpPr>
          <p:nvPr>
            <p:ph type="title"/>
          </p:nvPr>
        </p:nvSpPr>
        <p:spPr>
          <a:xfrm>
            <a:off x="1506150" y="2169301"/>
            <a:ext cx="61317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OpenSearch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622F4207-575E-E87D-CCD6-8BCA22064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8f6abd68_0_0">
            <a:extLst>
              <a:ext uri="{FF2B5EF4-FFF2-40B4-BE49-F238E27FC236}">
                <a16:creationId xmlns:a16="http://schemas.microsoft.com/office/drawing/2014/main" id="{2180A168-4269-CDF3-2AF1-69684F3A9B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342" y="1931675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OpenSearch</a:t>
            </a: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D6F6713-D984-A52A-2DA4-66EF4A744B8C}"/>
              </a:ext>
            </a:extLst>
          </p:cNvPr>
          <p:cNvSpPr txBox="1"/>
          <p:nvPr/>
        </p:nvSpPr>
        <p:spPr>
          <a:xfrm>
            <a:off x="4755107" y="954108"/>
            <a:ext cx="4041020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Open-Source Search and Analytics Engine </a:t>
            </a:r>
            <a:endParaRPr lang="en-US" sz="1200">
              <a:solidFill>
                <a:srgbClr val="57068C"/>
              </a:solidFill>
            </a:endParaRPr>
          </a:p>
          <a:p>
            <a:r>
              <a:rPr lang="en-US" sz="1200">
                <a:solidFill>
                  <a:srgbClr val="004D95"/>
                </a:solidFill>
              </a:rPr>
              <a:t>Open-source, distributed search and analytics engine Scalable solution for text search and log analytics</a:t>
            </a:r>
            <a:endParaRPr lang="en-US"/>
          </a:p>
          <a:p>
            <a:endParaRPr lang="en-US" sz="1200" b="1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Created in early 2021</a:t>
            </a:r>
            <a:r>
              <a:rPr lang="en-US" sz="1200">
                <a:solidFill>
                  <a:srgbClr val="004D95"/>
                </a:solidFill>
              </a:rPr>
              <a:t> after Elasticsearch 7.10.2 became licensed under Elastic’s SSPL (Server Side Public License), not OSI-approved. </a:t>
            </a:r>
            <a:endParaRPr lang="en-US"/>
          </a:p>
          <a:p>
            <a:endParaRPr lang="en-US" sz="1200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Apache 2.0 licensed fork</a:t>
            </a:r>
            <a:r>
              <a:rPr lang="en-US" sz="1200">
                <a:solidFill>
                  <a:srgbClr val="004D95"/>
                </a:solidFill>
              </a:rPr>
              <a:t> maintained by Amazon Web Services (AWS) and the community.</a:t>
            </a:r>
            <a:endParaRPr lang="en-US"/>
          </a:p>
          <a:p>
            <a:endParaRPr lang="en-US" sz="1200" b="1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Elasticsearch Compatibility</a:t>
            </a:r>
          </a:p>
          <a:p>
            <a:r>
              <a:rPr lang="en-US" sz="1200">
                <a:solidFill>
                  <a:srgbClr val="004D95"/>
                </a:solidFill>
              </a:rPr>
              <a:t>Retains compatibility with Elasticsearch 7.10.2</a:t>
            </a:r>
            <a:endParaRPr lang="en-US"/>
          </a:p>
          <a:p>
            <a:r>
              <a:rPr lang="en-US" sz="1200">
                <a:solidFill>
                  <a:srgbClr val="004D95"/>
                </a:solidFill>
              </a:rPr>
              <a:t>Easy to migrate and integrate with existing Elasticsearch setups </a:t>
            </a:r>
            <a:endParaRPr lang="en-US"/>
          </a:p>
          <a:p>
            <a:endParaRPr lang="en-US" sz="1200" b="1">
              <a:solidFill>
                <a:srgbClr val="004D95"/>
              </a:solidFill>
            </a:endParaRPr>
          </a:p>
          <a:p>
            <a:endParaRPr lang="en-US" sz="1200" b="1">
              <a:solidFill>
                <a:srgbClr val="004D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89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d8f6abd68_0_13"/>
          <p:cNvSpPr txBox="1">
            <a:spLocks noGrp="1"/>
          </p:cNvSpPr>
          <p:nvPr>
            <p:ph type="title"/>
          </p:nvPr>
        </p:nvSpPr>
        <p:spPr>
          <a:xfrm>
            <a:off x="247808" y="1392832"/>
            <a:ext cx="40791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OpenSearch Architecture</a:t>
            </a:r>
          </a:p>
        </p:txBody>
      </p:sp>
      <p:pic>
        <p:nvPicPr>
          <p:cNvPr id="3" name="Image 2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1D7AAAFB-FA35-DE9D-BB52-C733A91A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96" y="1472084"/>
            <a:ext cx="3996418" cy="1538027"/>
          </a:xfrm>
          <a:prstGeom prst="rect">
            <a:avLst/>
          </a:prstGeom>
        </p:spPr>
      </p:pic>
      <p:sp>
        <p:nvSpPr>
          <p:cNvPr id="6" name="Google Shape;362;g31d8f6abd68_0_0">
            <a:extLst>
              <a:ext uri="{FF2B5EF4-FFF2-40B4-BE49-F238E27FC236}">
                <a16:creationId xmlns:a16="http://schemas.microsoft.com/office/drawing/2014/main" id="{C902ABDB-3163-AEE8-0E77-03E83AD9E16E}"/>
              </a:ext>
            </a:extLst>
          </p:cNvPr>
          <p:cNvSpPr txBox="1">
            <a:spLocks/>
          </p:cNvSpPr>
          <p:nvPr/>
        </p:nvSpPr>
        <p:spPr>
          <a:xfrm>
            <a:off x="278046" y="2669682"/>
            <a:ext cx="36081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fr-FR">
                <a:solidFill>
                  <a:srgbClr val="0070C0"/>
                </a:solidFill>
              </a:rPr>
              <a:t>Very </a:t>
            </a:r>
            <a:r>
              <a:rPr lang="fr-FR" err="1">
                <a:solidFill>
                  <a:srgbClr val="0070C0"/>
                </a:solidFill>
              </a:rPr>
              <a:t>similar</a:t>
            </a:r>
            <a:r>
              <a:rPr lang="fr-FR">
                <a:solidFill>
                  <a:srgbClr val="0070C0"/>
                </a:solidFill>
              </a:rPr>
              <a:t> to </a:t>
            </a:r>
            <a:r>
              <a:rPr lang="fr-FR" err="1">
                <a:solidFill>
                  <a:srgbClr val="0070C0"/>
                </a:solidFill>
              </a:rPr>
              <a:t>ElasticSearch</a:t>
            </a:r>
            <a:endParaRPr lang="fr-FR">
              <a:solidFill>
                <a:srgbClr val="0070C0"/>
              </a:solidFill>
            </a:endParaRPr>
          </a:p>
          <a:p>
            <a:pPr marL="0" indent="0">
              <a:lnSpc>
                <a:spcPct val="114999"/>
              </a:lnSpc>
            </a:pPr>
            <a:r>
              <a:rPr lang="fr-FR" err="1">
                <a:solidFill>
                  <a:srgbClr val="0070C0"/>
                </a:solidFill>
              </a:rPr>
              <a:t>Both</a:t>
            </a:r>
            <a:r>
              <a:rPr lang="fr-FR">
                <a:solidFill>
                  <a:srgbClr val="0070C0"/>
                </a:solidFill>
              </a:rPr>
              <a:t> </a:t>
            </a:r>
            <a:r>
              <a:rPr lang="fr-FR" err="1">
                <a:solidFill>
                  <a:srgbClr val="0070C0"/>
                </a:solidFill>
              </a:rPr>
              <a:t>built</a:t>
            </a:r>
            <a:r>
              <a:rPr lang="fr-FR">
                <a:solidFill>
                  <a:srgbClr val="0070C0"/>
                </a:solidFill>
              </a:rPr>
              <a:t> on Apache </a:t>
            </a:r>
            <a:r>
              <a:rPr lang="fr-FR" err="1">
                <a:solidFill>
                  <a:srgbClr val="0070C0"/>
                </a:solidFill>
              </a:rPr>
              <a:t>Lucene</a:t>
            </a:r>
            <a:endParaRPr lang="fr-FR">
              <a:solidFill>
                <a:srgbClr val="0070C0"/>
              </a:solidFill>
            </a:endParaRPr>
          </a:p>
          <a:p>
            <a:pPr marL="0" indent="0">
              <a:lnSpc>
                <a:spcPct val="114999"/>
              </a:lnSpc>
            </a:pPr>
            <a:r>
              <a:rPr lang="fr-FR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02DEAFC-B770-86A5-8DA7-B74BBEEA5B1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19114" y="552625"/>
            <a:ext cx="3837000" cy="735022"/>
          </a:xfrm>
        </p:spPr>
        <p:txBody>
          <a:bodyPr/>
          <a:lstStyle/>
          <a:p>
            <a:pPr marL="114300" indent="0">
              <a:buNone/>
            </a:pPr>
            <a:r>
              <a:rPr lang="fr-FR" sz="1400"/>
              <a:t>Structure of an </a:t>
            </a:r>
            <a:r>
              <a:rPr lang="fr-FR" sz="1400" err="1"/>
              <a:t>OpenSearch</a:t>
            </a:r>
            <a:r>
              <a:rPr lang="fr-FR" sz="1400"/>
              <a:t> cluster</a:t>
            </a:r>
            <a:endParaRPr lang="fr-FR"/>
          </a:p>
        </p:txBody>
      </p:sp>
      <p:sp>
        <p:nvSpPr>
          <p:cNvPr id="11" name="Google Shape;362;g31d8f6abd68_0_0">
            <a:extLst>
              <a:ext uri="{FF2B5EF4-FFF2-40B4-BE49-F238E27FC236}">
                <a16:creationId xmlns:a16="http://schemas.microsoft.com/office/drawing/2014/main" id="{BFCF4DED-1EA8-2B18-DE92-608066DEAE74}"/>
              </a:ext>
            </a:extLst>
          </p:cNvPr>
          <p:cNvSpPr txBox="1">
            <a:spLocks/>
          </p:cNvSpPr>
          <p:nvPr/>
        </p:nvSpPr>
        <p:spPr>
          <a:xfrm>
            <a:off x="4968428" y="3482027"/>
            <a:ext cx="3608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fr-FR" sz="1200">
                <a:solidFill>
                  <a:schemeClr val="bg1"/>
                </a:solidFill>
              </a:rPr>
              <a:t>Clusters </a:t>
            </a:r>
            <a:r>
              <a:rPr lang="fr-FR" sz="1200" err="1">
                <a:solidFill>
                  <a:schemeClr val="bg1"/>
                </a:solidFill>
              </a:rPr>
              <a:t>with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Nodes</a:t>
            </a:r>
            <a:endParaRPr lang="fr-FR" sz="1200">
              <a:solidFill>
                <a:schemeClr val="bg1"/>
              </a:solidFill>
            </a:endParaRPr>
          </a:p>
          <a:p>
            <a:pPr marL="171450" indent="-171450">
              <a:lnSpc>
                <a:spcPct val="114999"/>
              </a:lnSpc>
              <a:buFont typeface="Arial"/>
              <a:buChar char="•"/>
            </a:pPr>
            <a:r>
              <a:rPr lang="fr-FR" sz="1200">
                <a:solidFill>
                  <a:schemeClr val="bg1"/>
                </a:solidFill>
              </a:rPr>
              <a:t>Data </a:t>
            </a:r>
            <a:r>
              <a:rPr lang="fr-FR" sz="1200" err="1">
                <a:solidFill>
                  <a:schemeClr val="bg1"/>
                </a:solidFill>
              </a:rPr>
              <a:t>stored</a:t>
            </a:r>
            <a:r>
              <a:rPr lang="fr-FR" sz="1200">
                <a:solidFill>
                  <a:schemeClr val="bg1"/>
                </a:solidFill>
              </a:rPr>
              <a:t> in indices, split in </a:t>
            </a:r>
            <a:r>
              <a:rPr lang="fr-FR" sz="1200" err="1">
                <a:solidFill>
                  <a:schemeClr val="bg1"/>
                </a:solidFill>
              </a:rPr>
              <a:t>shards</a:t>
            </a:r>
            <a:r>
              <a:rPr lang="fr-FR" sz="1200">
                <a:solidFill>
                  <a:schemeClr val="bg1"/>
                </a:solidFill>
              </a:rPr>
              <a:t> (</a:t>
            </a:r>
            <a:r>
              <a:rPr lang="fr-FR" sz="1200" err="1">
                <a:solidFill>
                  <a:schemeClr val="bg1"/>
                </a:solidFill>
              </a:rPr>
              <a:t>primary</a:t>
            </a:r>
            <a:r>
              <a:rPr lang="fr-FR" sz="1200">
                <a:solidFill>
                  <a:schemeClr val="bg1"/>
                </a:solidFill>
              </a:rPr>
              <a:t> and </a:t>
            </a:r>
            <a:r>
              <a:rPr lang="fr-FR" sz="1200" err="1">
                <a:solidFill>
                  <a:schemeClr val="bg1"/>
                </a:solidFill>
              </a:rPr>
              <a:t>replica</a:t>
            </a:r>
            <a:r>
              <a:rPr lang="fr-FR" sz="120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226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B699B7-CA58-F07B-475D-7C18EF5B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0" y="1435526"/>
            <a:ext cx="3526455" cy="294369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F80F1F-77B2-36ED-63E7-79FFDCF6E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070" y="1811830"/>
            <a:ext cx="3444331" cy="205681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Different types of nodes: Cluster Manager Node (or Master Node), Data Node, Ingest Node, Coordinating Node, Dynamic Node (used for ML tasks) and Search node</a:t>
            </a:r>
            <a:endParaRPr lang="fr-FR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As in </a:t>
            </a:r>
            <a:r>
              <a:rPr lang="en-US" err="1">
                <a:solidFill>
                  <a:schemeClr val="bg2"/>
                </a:solidFill>
              </a:rPr>
              <a:t>ElasticSearch</a:t>
            </a:r>
            <a:r>
              <a:rPr lang="en-US">
                <a:solidFill>
                  <a:schemeClr val="bg2"/>
                </a:solidFill>
              </a:rPr>
              <a:t>, Data Nodes have different types of data tiers</a:t>
            </a:r>
            <a:endParaRPr lang="fr-FR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Representing distinct storage levels (based on criteria like access frequency, cost efficiency, and performance needs)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4CA404-5F37-D47C-E3CA-3CD5C1F919A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7944" y="1516883"/>
            <a:ext cx="2566672" cy="411600"/>
          </a:xfrm>
        </p:spPr>
        <p:txBody>
          <a:bodyPr/>
          <a:lstStyle/>
          <a:p>
            <a:r>
              <a:rPr lang="de-DE"/>
              <a:t>Data Nodes</a:t>
            </a:r>
          </a:p>
          <a:p>
            <a:pPr>
              <a:lnSpc>
                <a:spcPct val="114999"/>
              </a:lnSpc>
            </a:pPr>
            <a:endParaRPr lang="de-DE"/>
          </a:p>
          <a:p>
            <a:pPr>
              <a:lnSpc>
                <a:spcPct val="114999"/>
              </a:lnSpc>
            </a:pPr>
            <a:endParaRPr lang="de-DE"/>
          </a:p>
          <a:p>
            <a:pPr>
              <a:lnSpc>
                <a:spcPct val="114999"/>
              </a:lnSpc>
            </a:pP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Architecture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OpenSearch</a:t>
            </a:r>
            <a:r>
              <a:rPr lang="de-DE"/>
              <a:t> </a:t>
            </a:r>
            <a:br>
              <a:rPr lang="de-DE"/>
            </a:br>
            <a:endParaRPr lang="de-DE"/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24B3B5A6-D897-77AB-4CE1-E210CF484C70}"/>
              </a:ext>
            </a:extLst>
          </p:cNvPr>
          <p:cNvSpPr txBox="1">
            <a:spLocks/>
          </p:cNvSpPr>
          <p:nvPr/>
        </p:nvSpPr>
        <p:spPr>
          <a:xfrm>
            <a:off x="311700" y="1043793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/>
              <a:t>More on Nodes</a:t>
            </a:r>
          </a:p>
        </p:txBody>
      </p:sp>
      <p:pic>
        <p:nvPicPr>
          <p:cNvPr id="3" name="Image 2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536E5AA5-3570-7F3B-1297-9CC75155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175" y="1152124"/>
            <a:ext cx="4780189" cy="31164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1565B4-1A27-21E8-9FBB-13417710137C}"/>
              </a:ext>
            </a:extLst>
          </p:cNvPr>
          <p:cNvSpPr txBox="1"/>
          <p:nvPr/>
        </p:nvSpPr>
        <p:spPr>
          <a:xfrm>
            <a:off x="3367769" y="4682218"/>
            <a:ext cx="50332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800"/>
              <a:t>Ugo </a:t>
            </a:r>
            <a:r>
              <a:rPr lang="fr-FR" sz="800" err="1"/>
              <a:t>Sangiorgi</a:t>
            </a:r>
            <a:r>
              <a:rPr lang="fr-FR" sz="800"/>
              <a:t>. “</a:t>
            </a:r>
            <a:r>
              <a:rPr lang="fr-FR" sz="800" err="1"/>
              <a:t>Elasticsearch</a:t>
            </a:r>
            <a:r>
              <a:rPr lang="fr-FR" sz="800"/>
              <a:t> vs. </a:t>
            </a:r>
            <a:r>
              <a:rPr lang="fr-FR" sz="800" err="1"/>
              <a:t>OpenSearch</a:t>
            </a:r>
            <a:r>
              <a:rPr lang="fr-FR" sz="800"/>
              <a:t>: </a:t>
            </a:r>
            <a:r>
              <a:rPr lang="fr-FR" sz="800" err="1"/>
              <a:t>Vector</a:t>
            </a:r>
            <a:r>
              <a:rPr lang="fr-FR" sz="800"/>
              <a:t> </a:t>
            </a:r>
            <a:r>
              <a:rPr lang="fr-FR" sz="800" err="1"/>
              <a:t>Search</a:t>
            </a:r>
            <a:r>
              <a:rPr lang="fr-FR" sz="800"/>
              <a:t> Performance </a:t>
            </a:r>
            <a:r>
              <a:rPr lang="fr-FR" sz="800" err="1"/>
              <a:t>Comparison</a:t>
            </a:r>
            <a:r>
              <a:rPr lang="fr-FR" sz="800"/>
              <a:t>” (https://www.elastic.co/search-labs/blog/elasticsearch-opensearch-vector-search-performance-comparison)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34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f520ae56b_1_86"/>
          <p:cNvSpPr txBox="1">
            <a:spLocks noGrp="1"/>
          </p:cNvSpPr>
          <p:nvPr>
            <p:ph type="title"/>
          </p:nvPr>
        </p:nvSpPr>
        <p:spPr>
          <a:xfrm>
            <a:off x="319775" y="1847008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Search Engine? </a:t>
            </a:r>
            <a:endParaRPr/>
          </a:p>
        </p:txBody>
      </p:sp>
      <p:sp>
        <p:nvSpPr>
          <p:cNvPr id="235" name="Google Shape;235;g31f520ae56b_1_86"/>
          <p:cNvSpPr txBox="1">
            <a:spLocks noGrp="1"/>
          </p:cNvSpPr>
          <p:nvPr>
            <p:ph type="subTitle" idx="2"/>
          </p:nvPr>
        </p:nvSpPr>
        <p:spPr>
          <a:xfrm>
            <a:off x="4572470" y="1639042"/>
            <a:ext cx="4444603" cy="20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2060"/>
                </a:solidFill>
                <a:sym typeface="Inter-Regular"/>
              </a:rPr>
              <a:t>      A specialized database designed for retrieving information from stored documents.</a:t>
            </a:r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  <a:sym typeface="Inter-Regular"/>
              </a:rPr>
              <a:t>      Key elements: documents, attributes (e.g., title, author), and information stored as unstructured text.</a:t>
            </a:r>
            <a:endParaRPr lang="en-US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D91D-F56A-9CD4-6BDB-82DDFDADB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8B60C-6D55-505E-4609-639CBB95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Key Features in </a:t>
            </a:r>
            <a:r>
              <a:rPr lang="de-DE" err="1"/>
              <a:t>OpenSearch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EF6775-2D00-29BE-46D4-A3511C3979D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7748" y="724075"/>
            <a:ext cx="4422216" cy="3551700"/>
          </a:xfrm>
        </p:spPr>
        <p:txBody>
          <a:bodyPr/>
          <a:lstStyle/>
          <a:p>
            <a:r>
              <a:rPr lang="en-US" sz="1200"/>
              <a:t>Apache Lucene-Based</a:t>
            </a:r>
          </a:p>
          <a:p>
            <a:pPr>
              <a:lnSpc>
                <a:spcPct val="114999"/>
              </a:lnSpc>
            </a:pPr>
            <a:r>
              <a:rPr lang="en-US" sz="1200"/>
              <a:t>RESTful API Support for interaction with other systems using JSON.</a:t>
            </a:r>
          </a:p>
          <a:p>
            <a:pPr>
              <a:lnSpc>
                <a:spcPct val="114999"/>
              </a:lnSpc>
            </a:pPr>
            <a:r>
              <a:rPr lang="en-US" sz="1200"/>
              <a:t>Near Real-Time Indexing</a:t>
            </a:r>
          </a:p>
          <a:p>
            <a:pPr>
              <a:lnSpc>
                <a:spcPct val="114999"/>
              </a:lnSpc>
            </a:pPr>
            <a:r>
              <a:rPr lang="en-US" sz="1200"/>
              <a:t>Full-Text Search and Analytics: advanced text search capabilities, built-in support for aggregations, log analytics, and anomaly detection.</a:t>
            </a:r>
          </a:p>
          <a:p>
            <a:pPr>
              <a:lnSpc>
                <a:spcPct val="114999"/>
              </a:lnSpc>
            </a:pPr>
            <a:r>
              <a:rPr lang="en-US" sz="1200"/>
              <a:t>Visualization with OpenSearch Dashboards (fork of Kibana)</a:t>
            </a:r>
          </a:p>
          <a:p>
            <a:pPr>
              <a:lnSpc>
                <a:spcPct val="114999"/>
              </a:lnSpc>
            </a:pPr>
            <a:r>
              <a:rPr lang="en-US" sz="1200"/>
              <a:t>Vector Search: Built-in support for vector-based similarity searches,  for applications like semantic search or recommendations.</a:t>
            </a:r>
          </a:p>
          <a:p>
            <a:pPr>
              <a:lnSpc>
                <a:spcPct val="114999"/>
              </a:lnSpc>
            </a:pPr>
            <a:r>
              <a:rPr lang="en-US" sz="1200"/>
              <a:t>Security Features: advanced security capabilities that don’t require a subscription (like in Elasticsearch).</a:t>
            </a:r>
          </a:p>
        </p:txBody>
      </p:sp>
    </p:spTree>
    <p:extLst>
      <p:ext uri="{BB962C8B-B14F-4D97-AF65-F5344CB8AC3E}">
        <p14:creationId xmlns:p14="http://schemas.microsoft.com/office/powerpoint/2010/main" val="777457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9F853-D968-8AD7-4271-BC21C28D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Querying</a:t>
            </a:r>
            <a:r>
              <a:rPr lang="fr-FR"/>
              <a:t> and </a:t>
            </a:r>
            <a:r>
              <a:rPr lang="fr-FR" err="1"/>
              <a:t>Syntax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3157EC-F069-B59F-165A-8E87F012D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803075"/>
            <a:ext cx="3773433" cy="1235100"/>
          </a:xfrm>
        </p:spPr>
        <p:txBody>
          <a:bodyPr/>
          <a:lstStyle/>
          <a:p>
            <a:r>
              <a:rPr lang="fr-FR" err="1"/>
              <a:t>Similar</a:t>
            </a:r>
            <a:r>
              <a:rPr lang="fr-FR"/>
              <a:t> to </a:t>
            </a:r>
            <a:r>
              <a:rPr lang="fr-FR" err="1"/>
              <a:t>ElasticSearch</a:t>
            </a:r>
            <a:r>
              <a:rPr lang="fr-FR"/>
              <a:t>, in JSON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CD4DDA-E641-B051-C1A8-12B9FC768D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5267" y="707142"/>
            <a:ext cx="3849699" cy="4017367"/>
          </a:xfrm>
        </p:spPr>
        <p:txBody>
          <a:bodyPr/>
          <a:lstStyle/>
          <a:p>
            <a:pPr marL="114300" indent="0">
              <a:buNone/>
            </a:pPr>
            <a:r>
              <a:rPr lang="fr-FR" sz="1400"/>
              <a:t>2 types of </a:t>
            </a:r>
            <a:r>
              <a:rPr lang="fr-FR" sz="1400" err="1"/>
              <a:t>queries</a:t>
            </a:r>
            <a:r>
              <a:rPr lang="fr-FR" sz="1400"/>
              <a:t>:</a:t>
            </a:r>
            <a:endParaRPr lang="fr-FR"/>
          </a:p>
          <a:p>
            <a:pPr marL="114300" indent="0">
              <a:lnSpc>
                <a:spcPct val="114999"/>
              </a:lnSpc>
              <a:buNone/>
            </a:pPr>
            <a:endParaRPr lang="fr-FR" sz="1400"/>
          </a:p>
          <a:p>
            <a:pPr marL="114300" indent="0">
              <a:lnSpc>
                <a:spcPct val="114999"/>
              </a:lnSpc>
              <a:buNone/>
            </a:pPr>
            <a:r>
              <a:rPr lang="fr-FR" sz="1400"/>
              <a:t> </a:t>
            </a:r>
            <a:r>
              <a:rPr lang="fr-FR" sz="1400" err="1"/>
              <a:t>Leaf</a:t>
            </a:r>
            <a:r>
              <a:rPr lang="fr-FR" sz="1400"/>
              <a:t> type</a:t>
            </a:r>
            <a:endParaRPr lang="fr-FR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fr-FR" sz="1400"/>
              <a:t>Full-</a:t>
            </a:r>
            <a:r>
              <a:rPr lang="fr-FR" sz="1400" err="1"/>
              <a:t>text</a:t>
            </a:r>
            <a:r>
              <a:rPr lang="fr-FR" sz="1400"/>
              <a:t> </a:t>
            </a:r>
            <a:r>
              <a:rPr lang="fr-FR" sz="1400" err="1"/>
              <a:t>queries</a:t>
            </a:r>
            <a:endParaRPr lang="fr-FR" sz="140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fr-FR" sz="1400" err="1"/>
              <a:t>Term-level</a:t>
            </a:r>
            <a:r>
              <a:rPr lang="fr-FR" sz="1400"/>
              <a:t> </a:t>
            </a:r>
            <a:r>
              <a:rPr lang="fr-FR" sz="1400" err="1"/>
              <a:t>queries</a:t>
            </a:r>
            <a:endParaRPr lang="fr-FR" sz="140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fr-FR" sz="1400" err="1"/>
              <a:t>Joining</a:t>
            </a:r>
            <a:r>
              <a:rPr lang="fr-FR" sz="1400"/>
              <a:t> </a:t>
            </a:r>
            <a:r>
              <a:rPr lang="fr-FR" sz="1400" err="1"/>
              <a:t>queries</a:t>
            </a:r>
            <a:endParaRPr lang="fr-FR" sz="1400"/>
          </a:p>
          <a:p>
            <a:pPr>
              <a:lnSpc>
                <a:spcPct val="114999"/>
              </a:lnSpc>
              <a:buFont typeface="Arial"/>
              <a:buChar char="•"/>
            </a:pPr>
            <a:endParaRPr lang="fr-FR" sz="1400"/>
          </a:p>
          <a:p>
            <a:pPr marL="114300" indent="0">
              <a:lnSpc>
                <a:spcPct val="114999"/>
              </a:lnSpc>
              <a:buNone/>
            </a:pPr>
            <a:r>
              <a:rPr lang="fr-FR" sz="1400"/>
              <a:t>Compound type (</a:t>
            </a:r>
            <a:r>
              <a:rPr lang="fr-FR" sz="1400" err="1"/>
              <a:t>wrappers</a:t>
            </a:r>
            <a:r>
              <a:rPr lang="fr-FR" sz="1400"/>
              <a:t> for multiple </a:t>
            </a:r>
            <a:r>
              <a:rPr lang="fr-FR" sz="1400" err="1"/>
              <a:t>leaf</a:t>
            </a:r>
            <a:r>
              <a:rPr lang="fr-FR" sz="1400"/>
              <a:t> queries or compound clauses):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400"/>
              <a:t>Boolean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fr-FR" sz="1400" err="1"/>
              <a:t>Disjunction</a:t>
            </a:r>
            <a:r>
              <a:rPr lang="fr-FR" sz="1400"/>
              <a:t> ...</a:t>
            </a:r>
          </a:p>
          <a:p>
            <a:pPr marL="114300" indent="0">
              <a:lnSpc>
                <a:spcPct val="114999"/>
              </a:lnSpc>
              <a:buNone/>
            </a:pPr>
            <a:endParaRPr lang="fr-FR" sz="1400"/>
          </a:p>
          <a:p>
            <a:pPr>
              <a:lnSpc>
                <a:spcPct val="114999"/>
              </a:lnSpc>
              <a:buFont typeface="Arial"/>
              <a:buChar char="•"/>
            </a:pP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3294583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8DE3-6222-8BE2-1775-403D6581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2F9E4D0A-75A7-E71E-B00F-DAAC413C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2" y="2983678"/>
            <a:ext cx="8771646" cy="147792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D632F49B-5103-1425-B2D8-BA53E93C7B8E}"/>
              </a:ext>
            </a:extLst>
          </p:cNvPr>
          <p:cNvSpPr txBox="1"/>
          <p:nvPr/>
        </p:nvSpPr>
        <p:spPr>
          <a:xfrm>
            <a:off x="414866" y="298238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err="1">
                <a:solidFill>
                  <a:srgbClr val="004D95"/>
                </a:solidFill>
                <a:latin typeface="Roboto"/>
              </a:rPr>
              <a:t>Disadvantages</a:t>
            </a:r>
            <a:endParaRPr lang="fr-FR" sz="1600" err="1"/>
          </a:p>
        </p:txBody>
      </p:sp>
      <p:pic>
        <p:nvPicPr>
          <p:cNvPr id="26" name="Image 25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7571F280-1989-34B8-4CA9-E7EC051F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2" y="1315744"/>
            <a:ext cx="8771646" cy="164726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48DC5AB-5EB0-5AB7-044D-13F1F86B86E9}"/>
              </a:ext>
            </a:extLst>
          </p:cNvPr>
          <p:cNvSpPr txBox="1"/>
          <p:nvPr/>
        </p:nvSpPr>
        <p:spPr>
          <a:xfrm>
            <a:off x="354922" y="1317328"/>
            <a:ext cx="24323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>
                <a:solidFill>
                  <a:srgbClr val="004D95"/>
                </a:solidFill>
                <a:latin typeface="Roboto"/>
              </a:rPr>
              <a:t>Advantages</a:t>
            </a:r>
            <a:endParaRPr lang="fr-FR" sz="160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1B2C2EB-A819-3B7C-6649-0C6FAA37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68" y="1803122"/>
            <a:ext cx="2455571" cy="752183"/>
          </a:xfrm>
        </p:spPr>
        <p:txBody>
          <a:bodyPr/>
          <a:lstStyle/>
          <a:p>
            <a:pPr marL="152400" indent="0">
              <a:buFont typeface="Roboto"/>
              <a:buNone/>
            </a:pPr>
            <a:r>
              <a:rPr lang="en-US"/>
              <a:t>Fully open-source with an Apache 2.0 license and a growing set of plugins and a large community of users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635CD03-862B-67C4-0097-49C4662E437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8268" y="1595984"/>
            <a:ext cx="2566672" cy="411600"/>
          </a:xfrm>
        </p:spPr>
        <p:txBody>
          <a:bodyPr/>
          <a:lstStyle/>
          <a:p>
            <a:r>
              <a:rPr lang="de-DE"/>
              <a:t>Open-Source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649EFE0-BFD0-2A13-12B3-88C2E37DE11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09039" y="1587517"/>
            <a:ext cx="2566672" cy="411600"/>
          </a:xfrm>
        </p:spPr>
        <p:txBody>
          <a:bodyPr/>
          <a:lstStyle/>
          <a:p>
            <a:r>
              <a:rPr lang="en-US" b="1"/>
              <a:t>Compatibility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D81201-8A76-F11F-A527-455921F6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00" y="838900"/>
            <a:ext cx="7197066" cy="463700"/>
          </a:xfrm>
        </p:spPr>
        <p:txBody>
          <a:bodyPr/>
          <a:lstStyle/>
          <a:p>
            <a:r>
              <a:rPr lang="de-DE" err="1"/>
              <a:t>OpenSearch</a:t>
            </a:r>
            <a:r>
              <a:rPr lang="de-DE"/>
              <a:t> – Advantages and </a:t>
            </a:r>
            <a:r>
              <a:rPr lang="de-DE" err="1"/>
              <a:t>Disadvantages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2AE5D104-3C0C-1EF0-A6C2-6131F98F5AC2}"/>
              </a:ext>
            </a:extLst>
          </p:cNvPr>
          <p:cNvSpPr txBox="1">
            <a:spLocks/>
          </p:cNvSpPr>
          <p:nvPr/>
        </p:nvSpPr>
        <p:spPr>
          <a:xfrm>
            <a:off x="4531556" y="1589695"/>
            <a:ext cx="298815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 b="1"/>
              <a:t>Search capabilities</a:t>
            </a:r>
            <a:endParaRPr lang="en-US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67ECF3AB-28E4-5A17-CC1F-9341BC924C22}"/>
              </a:ext>
            </a:extLst>
          </p:cNvPr>
          <p:cNvSpPr txBox="1">
            <a:spLocks/>
          </p:cNvSpPr>
          <p:nvPr/>
        </p:nvSpPr>
        <p:spPr>
          <a:xfrm>
            <a:off x="256667" y="3393801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de-DE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26FCF0C-3BF0-AE20-CFE5-A99DC3365722}"/>
              </a:ext>
            </a:extLst>
          </p:cNvPr>
          <p:cNvSpPr txBox="1">
            <a:spLocks/>
          </p:cNvSpPr>
          <p:nvPr/>
        </p:nvSpPr>
        <p:spPr>
          <a:xfrm>
            <a:off x="2463228" y="1873703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Backward compatibility with Elasticsearch 7.10.2.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7BD98EA8-E2B3-C302-C141-5E0AABA3A0D4}"/>
              </a:ext>
            </a:extLst>
          </p:cNvPr>
          <p:cNvSpPr txBox="1">
            <a:spLocks/>
          </p:cNvSpPr>
          <p:nvPr/>
        </p:nvSpPr>
        <p:spPr>
          <a:xfrm>
            <a:off x="4516056" y="1870966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Supports modern search capabilities like vector-based semantic search.</a:t>
            </a: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A1D73BBA-9983-71EA-5314-F5B0337DE709}"/>
              </a:ext>
            </a:extLst>
          </p:cNvPr>
          <p:cNvSpPr txBox="1">
            <a:spLocks/>
          </p:cNvSpPr>
          <p:nvPr/>
        </p:nvSpPr>
        <p:spPr>
          <a:xfrm>
            <a:off x="6754834" y="1826429"/>
            <a:ext cx="2455571" cy="75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Enhanced security features available out-of-the-box.</a:t>
            </a:r>
          </a:p>
        </p:txBody>
      </p:sp>
      <p:sp>
        <p:nvSpPr>
          <p:cNvPr id="19" name="Untertitel 3">
            <a:extLst>
              <a:ext uri="{FF2B5EF4-FFF2-40B4-BE49-F238E27FC236}">
                <a16:creationId xmlns:a16="http://schemas.microsoft.com/office/drawing/2014/main" id="{3FA7267D-DD34-E67B-E466-5A2431CE7375}"/>
              </a:ext>
            </a:extLst>
          </p:cNvPr>
          <p:cNvSpPr txBox="1">
            <a:spLocks/>
          </p:cNvSpPr>
          <p:nvPr/>
        </p:nvSpPr>
        <p:spPr>
          <a:xfrm>
            <a:off x="6754834" y="1547324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/>
            <a:r>
              <a:rPr lang="en-US" b="1"/>
              <a:t>Security</a:t>
            </a:r>
            <a:endParaRPr lang="en-US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605C7196-2A24-49AB-054C-3C3061275EBF}"/>
              </a:ext>
            </a:extLst>
          </p:cNvPr>
          <p:cNvSpPr txBox="1">
            <a:spLocks/>
          </p:cNvSpPr>
          <p:nvPr/>
        </p:nvSpPr>
        <p:spPr>
          <a:xfrm>
            <a:off x="320168" y="3469813"/>
            <a:ext cx="2317481" cy="74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en-US"/>
              <a:t>Slower performance than Elasticsearch, especially for vector-based searches.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1EDD203-BEC1-914D-617A-9F73E6A895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75739" y="3469813"/>
            <a:ext cx="2566672" cy="1807800"/>
          </a:xfrm>
        </p:spPr>
        <p:txBody>
          <a:bodyPr/>
          <a:lstStyle/>
          <a:p>
            <a:pPr marL="152400" indent="0">
              <a:buNone/>
            </a:pPr>
            <a:r>
              <a:rPr lang="en-US"/>
              <a:t>Lacks the variety of plugins and tools available in Elasticsearch</a:t>
            </a:r>
            <a:endParaRPr lang="de-DE"/>
          </a:p>
        </p:txBody>
      </p:sp>
      <p:sp>
        <p:nvSpPr>
          <p:cNvPr id="16" name="Untertitel 3">
            <a:extLst>
              <a:ext uri="{FF2B5EF4-FFF2-40B4-BE49-F238E27FC236}">
                <a16:creationId xmlns:a16="http://schemas.microsoft.com/office/drawing/2014/main" id="{CD142464-AD05-6E34-31ED-D94A162ED81E}"/>
              </a:ext>
            </a:extLst>
          </p:cNvPr>
          <p:cNvSpPr txBox="1">
            <a:spLocks/>
          </p:cNvSpPr>
          <p:nvPr/>
        </p:nvSpPr>
        <p:spPr>
          <a:xfrm>
            <a:off x="472568" y="3208884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Performance</a:t>
            </a:r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56C35C24-C914-B32B-7443-5EED30542045}"/>
              </a:ext>
            </a:extLst>
          </p:cNvPr>
          <p:cNvSpPr txBox="1">
            <a:spLocks/>
          </p:cNvSpPr>
          <p:nvPr/>
        </p:nvSpPr>
        <p:spPr>
          <a:xfrm>
            <a:off x="2827555" y="3208884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Smaller</a:t>
            </a:r>
            <a:r>
              <a:rPr lang="de-DE"/>
              <a:t> feature </a:t>
            </a:r>
            <a:r>
              <a:rPr lang="de-DE" err="1"/>
              <a:t>scope</a:t>
            </a:r>
            <a:endParaRPr lang="de-DE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5ED264E2-F831-A89A-7110-0E9FC0591374}"/>
              </a:ext>
            </a:extLst>
          </p:cNvPr>
          <p:cNvSpPr txBox="1">
            <a:spLocks/>
          </p:cNvSpPr>
          <p:nvPr/>
        </p:nvSpPr>
        <p:spPr>
          <a:xfrm>
            <a:off x="5480501" y="3461457"/>
            <a:ext cx="2566672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en-US"/>
              <a:t>Smaller community compared to Elasticsearch – fewer learning resources.</a:t>
            </a:r>
          </a:p>
        </p:txBody>
      </p:sp>
      <p:sp>
        <p:nvSpPr>
          <p:cNvPr id="24" name="Untertitel 4">
            <a:extLst>
              <a:ext uri="{FF2B5EF4-FFF2-40B4-BE49-F238E27FC236}">
                <a16:creationId xmlns:a16="http://schemas.microsoft.com/office/drawing/2014/main" id="{9F8289D0-0D59-9A86-F6AB-B203F4E0836B}"/>
              </a:ext>
            </a:extLst>
          </p:cNvPr>
          <p:cNvSpPr txBox="1">
            <a:spLocks/>
          </p:cNvSpPr>
          <p:nvPr/>
        </p:nvSpPr>
        <p:spPr>
          <a:xfrm>
            <a:off x="5632901" y="3202257"/>
            <a:ext cx="298815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Smaller</a:t>
            </a:r>
            <a:r>
              <a:rPr lang="de-DE"/>
              <a:t> community</a:t>
            </a:r>
          </a:p>
        </p:txBody>
      </p:sp>
    </p:spTree>
    <p:extLst>
      <p:ext uri="{BB962C8B-B14F-4D97-AF65-F5344CB8AC3E}">
        <p14:creationId xmlns:p14="http://schemas.microsoft.com/office/powerpoint/2010/main" val="1629639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838997e3_0_16"/>
          <p:cNvSpPr txBox="1">
            <a:spLocks noGrp="1"/>
          </p:cNvSpPr>
          <p:nvPr>
            <p:ph type="title"/>
          </p:nvPr>
        </p:nvSpPr>
        <p:spPr>
          <a:xfrm>
            <a:off x="1506150" y="2169301"/>
            <a:ext cx="61317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Benchmarking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0ae56b_0_5"/>
          <p:cNvSpPr txBox="1">
            <a:spLocks noGrp="1"/>
          </p:cNvSpPr>
          <p:nvPr>
            <p:ph type="title"/>
          </p:nvPr>
        </p:nvSpPr>
        <p:spPr>
          <a:xfrm>
            <a:off x="82708" y="1830075"/>
            <a:ext cx="440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</a:p>
        </p:txBody>
      </p:sp>
      <p:sp>
        <p:nvSpPr>
          <p:cNvPr id="258" name="Google Shape;258;g31f520ae56b_0_5"/>
          <p:cNvSpPr/>
          <p:nvPr/>
        </p:nvSpPr>
        <p:spPr>
          <a:xfrm>
            <a:off x="4985300" y="333208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Official Benchmarking Discussion</a:t>
            </a:r>
            <a:endParaRPr lang="fr-FR" sz="1200" b="1"/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 err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 vs OpenSearch</a:t>
            </a:r>
            <a:endParaRPr lang="fr-FR" sz="1200" b="1">
              <a:solidFill>
                <a:srgbClr val="004D95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Description and Database</a:t>
            </a:r>
            <a:endParaRPr lang="fr-FR" sz="1200" b="1">
              <a:solidFill>
                <a:srgbClr val="004D95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 err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Aplication</a:t>
            </a:r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 with Relational</a:t>
            </a:r>
            <a:endParaRPr lang="fr-FR" sz="1200" b="1">
              <a:solidFill>
                <a:srgbClr val="004D95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Our application</a:t>
            </a:r>
            <a:endParaRPr sz="12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996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f520ae56b_0_5"/>
          <p:cNvSpPr/>
          <p:nvPr/>
        </p:nvSpPr>
        <p:spPr>
          <a:xfrm>
            <a:off x="4985300" y="333208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Official Benchmarking Discussion</a:t>
            </a:r>
            <a:endParaRPr lang="fr-FR" sz="1200" b="1"/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 err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vs OpenSearch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Description and Database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Application with Relational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Our application</a:t>
            </a:r>
            <a:endParaRPr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DD78DBB5-C916-2C4A-5EE3-98FC5DF8975B}"/>
              </a:ext>
            </a:extLst>
          </p:cNvPr>
          <p:cNvSpPr txBox="1"/>
          <p:nvPr/>
        </p:nvSpPr>
        <p:spPr>
          <a:xfrm>
            <a:off x="262694" y="1453134"/>
            <a:ext cx="404102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Two key metrics for evaluating search engines: performance and ranking. </a:t>
            </a:r>
            <a:endParaRPr lang="en-US" b="1"/>
          </a:p>
          <a:p>
            <a:r>
              <a:rPr lang="en-US" sz="1200">
                <a:solidFill>
                  <a:srgbClr val="004D95"/>
                </a:solidFill>
              </a:rPr>
              <a:t>Performance = speed of query processing</a:t>
            </a:r>
          </a:p>
          <a:p>
            <a:r>
              <a:rPr lang="en-US" sz="1200">
                <a:solidFill>
                  <a:srgbClr val="004D95"/>
                </a:solidFill>
              </a:rPr>
              <a:t>Ranking = comparing the results of query rankings against an established, pre-labeled ranking.</a:t>
            </a:r>
            <a:endParaRPr lang="en-US"/>
          </a:p>
          <a:p>
            <a:endParaRPr lang="en-US" sz="1200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Decided to benchmark performance</a:t>
            </a:r>
            <a:endParaRPr lang="en-US"/>
          </a:p>
          <a:p>
            <a:endParaRPr lang="en-US" sz="1200" b="1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Official benchmark cannot be applied to all 3 tools</a:t>
            </a:r>
            <a:endParaRPr lang="en-US"/>
          </a:p>
          <a:p>
            <a:r>
              <a:rPr lang="en-US" sz="1200">
                <a:solidFill>
                  <a:srgbClr val="004D95"/>
                </a:solidFill>
              </a:rPr>
              <a:t>Elastic Search is the most widely used search engine.</a:t>
            </a:r>
            <a:endParaRPr lang="en-US"/>
          </a:p>
          <a:p>
            <a:r>
              <a:rPr lang="en-US" sz="1200">
                <a:solidFill>
                  <a:srgbClr val="004D95"/>
                </a:solidFill>
              </a:rPr>
              <a:t>Many tools just focus on comparing different configurations of Elastic Search.</a:t>
            </a:r>
            <a:endParaRPr lang="en-US"/>
          </a:p>
          <a:p>
            <a:r>
              <a:rPr lang="en-US" sz="1200">
                <a:solidFill>
                  <a:srgbClr val="004D95"/>
                </a:solidFill>
              </a:rPr>
              <a:t>Huge difference between query syntaxes.</a:t>
            </a:r>
            <a:endParaRPr lang="en-US"/>
          </a:p>
          <a:p>
            <a:pPr marL="120650">
              <a:buSzPts val="1700"/>
            </a:pPr>
            <a:endParaRPr lang="en-US" sz="1200">
              <a:solidFill>
                <a:srgbClr val="004D95"/>
              </a:solidFill>
            </a:endParaRPr>
          </a:p>
        </p:txBody>
      </p:sp>
      <p:sp>
        <p:nvSpPr>
          <p:cNvPr id="5" name="Google Shape;257;g31f520ae56b_0_5">
            <a:extLst>
              <a:ext uri="{FF2B5EF4-FFF2-40B4-BE49-F238E27FC236}">
                <a16:creationId xmlns:a16="http://schemas.microsoft.com/office/drawing/2014/main" id="{D1F842CC-DDCE-A3D1-D459-3D159168F2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1292" y="852175"/>
            <a:ext cx="4578766" cy="60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/>
              <a:t>Official Benchmarking Discussion</a:t>
            </a:r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03452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0ae56b_0_5"/>
          <p:cNvSpPr txBox="1">
            <a:spLocks noGrp="1"/>
          </p:cNvSpPr>
          <p:nvPr>
            <p:ph type="title"/>
          </p:nvPr>
        </p:nvSpPr>
        <p:spPr>
          <a:xfrm>
            <a:off x="-1959" y="1084883"/>
            <a:ext cx="4200484" cy="467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err="1"/>
              <a:t>ElasticSearch</a:t>
            </a:r>
            <a:r>
              <a:rPr lang="en" sz="1800"/>
              <a:t> vs OpenSearch</a:t>
            </a:r>
            <a:endParaRPr lang="fr-FR" sz="1800"/>
          </a:p>
        </p:txBody>
      </p:sp>
      <p:sp>
        <p:nvSpPr>
          <p:cNvPr id="258" name="Google Shape;258;g31f520ae56b_0_5"/>
          <p:cNvSpPr/>
          <p:nvPr/>
        </p:nvSpPr>
        <p:spPr>
          <a:xfrm>
            <a:off x="4985300" y="333208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A8C7E4"/>
                </a:solidFill>
                <a:latin typeface="Roboto"/>
                <a:ea typeface="Roboto"/>
                <a:cs typeface="Roboto"/>
              </a:rPr>
              <a:t>Official Benchmarking Discussion</a:t>
            </a:r>
            <a:endParaRPr lang="fr-FR" sz="1200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 err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 vs OpenSearch</a:t>
            </a:r>
            <a:endParaRPr lang="fr-FR" sz="1200" b="1">
              <a:solidFill>
                <a:srgbClr val="004D95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Description and Database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Application with Relational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Our application</a:t>
            </a:r>
            <a:endParaRPr b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A2A323-470A-FD23-EA5B-6914D811B4B2}"/>
              </a:ext>
            </a:extLst>
          </p:cNvPr>
          <p:cNvSpPr txBox="1"/>
          <p:nvPr/>
        </p:nvSpPr>
        <p:spPr>
          <a:xfrm>
            <a:off x="530980" y="1552131"/>
            <a:ext cx="404102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Comparing two related tools managed by different </a:t>
            </a:r>
            <a:r>
              <a:rPr lang="en-US" sz="1200" b="1" err="1">
                <a:solidFill>
                  <a:srgbClr val="004D95"/>
                </a:solidFill>
              </a:rPr>
              <a:t>companys</a:t>
            </a:r>
            <a:r>
              <a:rPr lang="en-US" sz="1200" b="1">
                <a:solidFill>
                  <a:srgbClr val="004D95"/>
                </a:solidFill>
              </a:rPr>
              <a:t> points out their individual strengths</a:t>
            </a:r>
          </a:p>
          <a:p>
            <a:endParaRPr lang="en-US" sz="1200">
              <a:solidFill>
                <a:srgbClr val="004D95"/>
              </a:solidFill>
            </a:endParaRPr>
          </a:p>
          <a:p>
            <a:r>
              <a:rPr lang="en-US" sz="1200">
                <a:solidFill>
                  <a:srgbClr val="004D95"/>
                </a:solidFill>
              </a:rPr>
              <a:t>Using the public database “</a:t>
            </a:r>
            <a:r>
              <a:rPr lang="en-US" sz="1200" err="1">
                <a:solidFill>
                  <a:srgbClr val="004D95"/>
                </a:solidFill>
              </a:rPr>
              <a:t>geoname</a:t>
            </a:r>
            <a:r>
              <a:rPr lang="en-US" sz="1200">
                <a:solidFill>
                  <a:srgbClr val="004D95"/>
                </a:solidFill>
              </a:rPr>
              <a:t>” </a:t>
            </a:r>
          </a:p>
          <a:p>
            <a:endParaRPr lang="en-US" sz="1200" b="1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Using standard search engine queries </a:t>
            </a:r>
            <a:endParaRPr lang="en-US"/>
          </a:p>
          <a:p>
            <a:endParaRPr lang="en-US" sz="1200">
              <a:solidFill>
                <a:srgbClr val="004D95"/>
              </a:solidFill>
            </a:endParaRPr>
          </a:p>
          <a:p>
            <a:r>
              <a:rPr lang="en-US" sz="1200">
                <a:solidFill>
                  <a:srgbClr val="004D95"/>
                </a:solidFill>
              </a:rPr>
              <a:t>Basic search Queries</a:t>
            </a:r>
          </a:p>
          <a:p>
            <a:r>
              <a:rPr lang="en-US" sz="1200">
                <a:solidFill>
                  <a:srgbClr val="004D95"/>
                </a:solidFill>
              </a:rPr>
              <a:t>aggregation Queries </a:t>
            </a:r>
          </a:p>
          <a:p>
            <a:r>
              <a:rPr lang="en-US" sz="1200">
                <a:solidFill>
                  <a:srgbClr val="004D95"/>
                </a:solidFill>
              </a:rPr>
              <a:t>Sorting Queries</a:t>
            </a:r>
          </a:p>
          <a:p>
            <a:r>
              <a:rPr lang="en-US" sz="1200">
                <a:solidFill>
                  <a:srgbClr val="004D95"/>
                </a:solidFill>
              </a:rPr>
              <a:t>Special Queries: Painless static and Painless dynamic</a:t>
            </a:r>
          </a:p>
        </p:txBody>
      </p:sp>
    </p:spTree>
    <p:extLst>
      <p:ext uri="{BB962C8B-B14F-4D97-AF65-F5344CB8AC3E}">
        <p14:creationId xmlns:p14="http://schemas.microsoft.com/office/powerpoint/2010/main" val="1573182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11129"/>
            <a:ext cx="5893200" cy="476400"/>
          </a:xfrm>
        </p:spPr>
        <p:txBody>
          <a:bodyPr/>
          <a:lstStyle/>
          <a:p>
            <a:r>
              <a:rPr lang="en" sz="1800" err="1"/>
              <a:t>ElasticSearch</a:t>
            </a:r>
            <a:r>
              <a:rPr lang="en" sz="1800"/>
              <a:t> vs OpenSearch Benchmark - results</a:t>
            </a:r>
            <a:br>
              <a:rPr lang="de-DE"/>
            </a:b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274B0D3-DE04-88CA-26C6-7298ADDB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08015"/>
            <a:ext cx="4984557" cy="18223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B1617B-059D-230A-F195-14CB4B3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87" y="3030387"/>
            <a:ext cx="4857294" cy="20133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A9DFA56-DD8B-4EF1-878F-BC693EFB8785}"/>
              </a:ext>
            </a:extLst>
          </p:cNvPr>
          <p:cNvSpPr txBox="1"/>
          <p:nvPr/>
        </p:nvSpPr>
        <p:spPr>
          <a:xfrm>
            <a:off x="5502303" y="1287529"/>
            <a:ext cx="3329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err="1">
                <a:solidFill>
                  <a:srgbClr val="004D95"/>
                </a:solidFill>
              </a:rPr>
              <a:t>Throughput</a:t>
            </a:r>
            <a:r>
              <a:rPr lang="de-DE" sz="1200" b="1">
                <a:solidFill>
                  <a:srgbClr val="004D95"/>
                </a:solidFill>
              </a:rPr>
              <a:t> - </a:t>
            </a:r>
            <a:r>
              <a:rPr lang="en-US" sz="1200" b="1">
                <a:solidFill>
                  <a:srgbClr val="004D95"/>
                </a:solidFill>
              </a:rPr>
              <a:t>Workload on units of time</a:t>
            </a:r>
          </a:p>
          <a:p>
            <a:endParaRPr lang="de-DE" sz="1200" b="1">
              <a:solidFill>
                <a:srgbClr val="004D95"/>
              </a:solidFill>
            </a:endParaRPr>
          </a:p>
          <a:p>
            <a:r>
              <a:rPr lang="de-DE" sz="1200">
                <a:solidFill>
                  <a:srgbClr val="004D95"/>
                </a:solidFill>
                <a:sym typeface="Wingdings" panose="05000000000000000000" pitchFamily="2" charset="2"/>
              </a:rPr>
              <a:t> </a:t>
            </a:r>
            <a:r>
              <a:rPr lang="de-DE" sz="1200" err="1">
                <a:solidFill>
                  <a:srgbClr val="004D95"/>
                </a:solidFill>
              </a:rPr>
              <a:t>Comparable</a:t>
            </a:r>
            <a:r>
              <a:rPr lang="de-DE" sz="1200">
                <a:solidFill>
                  <a:srgbClr val="004D95"/>
                </a:solidFill>
              </a:rPr>
              <a:t> Operation Management</a:t>
            </a:r>
          </a:p>
          <a:p>
            <a:endParaRPr lang="de-DE" sz="1200" b="1">
              <a:solidFill>
                <a:srgbClr val="004D95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862AEF-03AF-9A80-3C8C-6CBF32C0E20B}"/>
              </a:ext>
            </a:extLst>
          </p:cNvPr>
          <p:cNvSpPr txBox="1"/>
          <p:nvPr/>
        </p:nvSpPr>
        <p:spPr>
          <a:xfrm>
            <a:off x="252045" y="3132042"/>
            <a:ext cx="327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err="1">
                <a:solidFill>
                  <a:srgbClr val="004D95"/>
                </a:solidFill>
              </a:rPr>
              <a:t>Latency</a:t>
            </a:r>
            <a:r>
              <a:rPr lang="de-DE" sz="1200" b="1">
                <a:solidFill>
                  <a:srgbClr val="004D95"/>
                </a:solidFill>
              </a:rPr>
              <a:t> - </a:t>
            </a:r>
            <a:r>
              <a:rPr lang="en-US" sz="1200" b="1">
                <a:solidFill>
                  <a:srgbClr val="004D95"/>
                </a:solidFill>
              </a:rPr>
              <a:t> Response time of the tools from task arrival to actual execution</a:t>
            </a:r>
          </a:p>
          <a:p>
            <a:endParaRPr lang="en-US" sz="1200" b="1">
              <a:solidFill>
                <a:srgbClr val="004D95"/>
              </a:solidFill>
            </a:endParaRPr>
          </a:p>
          <a:p>
            <a:r>
              <a:rPr lang="en-US" sz="1200">
                <a:solidFill>
                  <a:srgbClr val="004D95"/>
                </a:solidFill>
              </a:rPr>
              <a:t> </a:t>
            </a:r>
            <a:r>
              <a:rPr lang="en-US" sz="1200">
                <a:solidFill>
                  <a:srgbClr val="004D95"/>
                </a:solidFill>
                <a:sym typeface="Wingdings" panose="05000000000000000000" pitchFamily="2" charset="2"/>
              </a:rPr>
              <a:t> </a:t>
            </a:r>
            <a:r>
              <a:rPr lang="en-US" sz="1200">
                <a:solidFill>
                  <a:srgbClr val="004D95"/>
                </a:solidFill>
              </a:rPr>
              <a:t>Elasticsearch performs faster in search or aggregation queries, which suggests it may be optimized for these types of operation</a:t>
            </a:r>
            <a:endParaRPr lang="de-DE" sz="1200">
              <a:solidFill>
                <a:srgbClr val="004D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5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0ae56b_0_5"/>
          <p:cNvSpPr txBox="1">
            <a:spLocks noGrp="1"/>
          </p:cNvSpPr>
          <p:nvPr>
            <p:ph type="title"/>
          </p:nvPr>
        </p:nvSpPr>
        <p:spPr>
          <a:xfrm>
            <a:off x="-239025" y="1233175"/>
            <a:ext cx="4405200" cy="60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/>
              <a:t>Description and Database used</a:t>
            </a:r>
          </a:p>
        </p:txBody>
      </p:sp>
      <p:sp>
        <p:nvSpPr>
          <p:cNvPr id="258" name="Google Shape;258;g31f520ae56b_0_5"/>
          <p:cNvSpPr/>
          <p:nvPr/>
        </p:nvSpPr>
        <p:spPr>
          <a:xfrm>
            <a:off x="4985300" y="333208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A8C7E4"/>
                </a:solidFill>
                <a:latin typeface="Roboto"/>
                <a:ea typeface="Roboto"/>
                <a:cs typeface="Roboto"/>
              </a:rPr>
              <a:t>Official Benchmarking Discussion</a:t>
            </a:r>
            <a:endParaRPr lang="fr-FR" sz="1200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ElasticSearch vs OpenSearch</a:t>
            </a:r>
            <a:endParaRPr lang="fr-FR" sz="1200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Description and Database</a:t>
            </a:r>
            <a:endParaRPr lang="fr-FR" sz="1200" b="1">
              <a:solidFill>
                <a:srgbClr val="004D95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Application with Relational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lang="de-DE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lang="de-DE" b="1" err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C0CE9BFE-9213-5A0C-BBFD-58105FE5F7C9}"/>
              </a:ext>
            </a:extLst>
          </p:cNvPr>
          <p:cNvSpPr txBox="1"/>
          <p:nvPr/>
        </p:nvSpPr>
        <p:spPr>
          <a:xfrm>
            <a:off x="355827" y="1901867"/>
            <a:ext cx="404102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Comparing the 3 tools with SQL server</a:t>
            </a:r>
          </a:p>
          <a:p>
            <a:endParaRPr lang="en-US" sz="1200" b="1">
              <a:solidFill>
                <a:srgbClr val="004D95"/>
              </a:solidFill>
            </a:endParaRPr>
          </a:p>
          <a:p>
            <a:r>
              <a:rPr lang="en-US" sz="1200" b="1">
                <a:solidFill>
                  <a:srgbClr val="004D95"/>
                </a:solidFill>
              </a:rPr>
              <a:t>Stack Overflow database</a:t>
            </a:r>
            <a:endParaRPr lang="fr-FR"/>
          </a:p>
          <a:p>
            <a:pPr marL="171450" indent="-171450">
              <a:buFont typeface="Calibri"/>
              <a:buChar char="-"/>
            </a:pPr>
            <a:endParaRPr lang="en-US" sz="1200" b="1">
              <a:solidFill>
                <a:srgbClr val="004D95"/>
              </a:solidFill>
            </a:endParaRPr>
          </a:p>
          <a:p>
            <a:r>
              <a:rPr lang="fr-FR" sz="1200" b="1" err="1">
                <a:solidFill>
                  <a:srgbClr val="004D95"/>
                </a:solidFill>
              </a:rPr>
              <a:t>Queries</a:t>
            </a:r>
            <a:endParaRPr lang="fr-FR" sz="1200" b="1">
              <a:solidFill>
                <a:srgbClr val="004D95"/>
              </a:solidFill>
            </a:endParaRPr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Written 18 queries and translated them in the three languages</a:t>
            </a:r>
            <a:endParaRPr lang="en-US" sz="1200" b="1">
              <a:solidFill>
                <a:srgbClr val="004D95"/>
              </a:solidFill>
            </a:endParaRPr>
          </a:p>
          <a:p>
            <a:pPr marL="171450" indent="-171450">
              <a:buFont typeface="Calibri"/>
              <a:buChar char="-"/>
            </a:pPr>
            <a:r>
              <a:rPr lang="en-US" sz="1200">
                <a:solidFill>
                  <a:srgbClr val="004D95"/>
                </a:solidFill>
              </a:rPr>
              <a:t>Some of these queries were not compatible with SQL Server</a:t>
            </a:r>
            <a:endParaRPr lang="en-US"/>
          </a:p>
          <a:p>
            <a:pPr marL="171450" indent="-171450">
              <a:buFont typeface="Calibri"/>
              <a:buChar char="-"/>
            </a:pPr>
            <a:endParaRPr lang="en-US" sz="1200">
              <a:solidFill>
                <a:srgbClr val="004D95"/>
              </a:solidFill>
            </a:endParaRPr>
          </a:p>
          <a:p>
            <a:pPr marL="120650">
              <a:buSzPts val="1700"/>
            </a:pPr>
            <a:endParaRPr lang="en-US" sz="1200">
              <a:solidFill>
                <a:srgbClr val="004D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0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08" y="1091378"/>
            <a:ext cx="3077813" cy="294266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StackOverflow</a:t>
            </a:r>
            <a:r>
              <a:rPr lang="de-DE"/>
              <a:t> Database 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09492" y="1102092"/>
            <a:ext cx="3157466" cy="2870365"/>
          </a:xfrm>
        </p:spPr>
        <p:txBody>
          <a:bodyPr/>
          <a:lstStyle/>
          <a:p>
            <a:pPr>
              <a:buNone/>
            </a:pPr>
            <a:r>
              <a:rPr lang="fr-FR" err="1"/>
              <a:t>Various</a:t>
            </a:r>
            <a:r>
              <a:rPr lang="fr-FR"/>
              <a:t> versions of </a:t>
            </a:r>
            <a:r>
              <a:rPr lang="fr-FR" err="1"/>
              <a:t>their</a:t>
            </a:r>
            <a:endParaRPr lang="fr-FR"/>
          </a:p>
          <a:p>
            <a:pPr>
              <a:buNone/>
            </a:pPr>
            <a:r>
              <a:rPr lang="fr-FR" err="1"/>
              <a:t>database</a:t>
            </a:r>
            <a:r>
              <a:rPr lang="fr-FR"/>
              <a:t>,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containing</a:t>
            </a:r>
            <a:endParaRPr lang="fr-FR"/>
          </a:p>
          <a:p>
            <a:pPr>
              <a:buNone/>
            </a:pPr>
            <a:r>
              <a:rPr lang="fr-FR" err="1"/>
              <a:t>different</a:t>
            </a:r>
            <a:r>
              <a:rPr lang="fr-FR"/>
              <a:t> </a:t>
            </a:r>
            <a:r>
              <a:rPr lang="fr-FR" err="1"/>
              <a:t>amounts</a:t>
            </a:r>
            <a:r>
              <a:rPr lang="fr-FR"/>
              <a:t> of data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/>
              <a:t>For </a:t>
            </a:r>
            <a:r>
              <a:rPr lang="fr-FR" err="1"/>
              <a:t>this</a:t>
            </a:r>
            <a:r>
              <a:rPr lang="fr-FR"/>
              <a:t> benchmark, </a:t>
            </a:r>
            <a:r>
              <a:rPr lang="fr-FR" err="1"/>
              <a:t>only</a:t>
            </a:r>
            <a:endParaRPr lang="fr-FR"/>
          </a:p>
          <a:p>
            <a:pPr>
              <a:buNone/>
            </a:pPr>
            <a:r>
              <a:rPr lang="fr-FR"/>
              <a:t>the </a:t>
            </a:r>
            <a:r>
              <a:rPr lang="fr-FR" err="1"/>
              <a:t>fact</a:t>
            </a:r>
            <a:r>
              <a:rPr lang="fr-FR"/>
              <a:t> tables </a:t>
            </a:r>
            <a:r>
              <a:rPr lang="fr-FR" err="1"/>
              <a:t>Posts</a:t>
            </a:r>
            <a:r>
              <a:rPr lang="fr-FR"/>
              <a:t>, </a:t>
            </a:r>
            <a:r>
              <a:rPr lang="fr-FR" err="1"/>
              <a:t>Users</a:t>
            </a:r>
            <a:r>
              <a:rPr lang="fr-FR"/>
              <a:t> and</a:t>
            </a:r>
          </a:p>
          <a:p>
            <a:pPr marL="0" indent="0">
              <a:buNone/>
            </a:pPr>
            <a:r>
              <a:rPr lang="fr-FR"/>
              <a:t>    </a:t>
            </a:r>
            <a:r>
              <a:rPr lang="fr-FR" err="1"/>
              <a:t>Comments</a:t>
            </a:r>
            <a:r>
              <a:rPr lang="fr-FR"/>
              <a:t> </a:t>
            </a:r>
            <a:r>
              <a:rPr lang="fr-FR" err="1"/>
              <a:t>were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(</a:t>
            </a:r>
            <a:r>
              <a:rPr lang="fr-FR" err="1"/>
              <a:t>only</a:t>
            </a:r>
            <a:r>
              <a:rPr lang="fr-FR"/>
              <a:t> tables</a:t>
            </a:r>
          </a:p>
          <a:p>
            <a:pPr>
              <a:buNone/>
            </a:pPr>
            <a:r>
              <a:rPr lang="fr-FR" err="1"/>
              <a:t>containing</a:t>
            </a:r>
            <a:r>
              <a:rPr lang="fr-FR"/>
              <a:t> full-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attributes</a:t>
            </a:r>
            <a:r>
              <a:rPr lang="fr-FR"/>
              <a:t>)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 err="1"/>
              <a:t>Performed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own</a:t>
            </a:r>
            <a:r>
              <a:rPr lang="fr-FR"/>
              <a:t> </a:t>
            </a:r>
            <a:r>
              <a:rPr lang="fr-FR" err="1"/>
              <a:t>scaling</a:t>
            </a:r>
            <a:r>
              <a:rPr lang="fr-FR"/>
              <a:t> (the </a:t>
            </a:r>
            <a:r>
              <a:rPr lang="fr-FR" err="1"/>
              <a:t>ones</a:t>
            </a:r>
            <a:endParaRPr lang="fr-FR"/>
          </a:p>
          <a:p>
            <a:pPr>
              <a:buNone/>
            </a:pPr>
            <a:r>
              <a:rPr lang="fr-FR" err="1"/>
              <a:t>offered</a:t>
            </a:r>
            <a:r>
              <a:rPr lang="fr-FR"/>
              <a:t> </a:t>
            </a:r>
            <a:r>
              <a:rPr lang="fr-FR" err="1"/>
              <a:t>were</a:t>
            </a:r>
            <a:r>
              <a:rPr lang="fr-FR"/>
              <a:t> </a:t>
            </a:r>
            <a:r>
              <a:rPr lang="fr-FR" err="1"/>
              <a:t>too</a:t>
            </a:r>
            <a:r>
              <a:rPr lang="fr-FR"/>
              <a:t> big for </a:t>
            </a:r>
            <a:r>
              <a:rPr lang="fr-FR" err="1"/>
              <a:t>our</a:t>
            </a:r>
            <a:r>
              <a:rPr lang="fr-FR"/>
              <a:t> machines)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19" name="Image 18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57CB811E-C567-A997-37B3-688F26A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8" y="1167299"/>
            <a:ext cx="478134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9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52503-F86F-4A49-4DCB-1628BAAD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/>
              <a:t>Search </a:t>
            </a:r>
            <a:r>
              <a:rPr lang="de-DE" sz="3200" err="1"/>
              <a:t>Engines</a:t>
            </a:r>
            <a:r>
              <a:rPr lang="de-DE" sz="3200"/>
              <a:t> vs. Relational Databases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B03D5-7768-69C2-70EB-DEDD33824E5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Search engines handle unstructured text, unlike relational databases.</a:t>
            </a:r>
            <a:endParaRPr lang="fr-FR"/>
          </a:p>
          <a:p>
            <a:pPr marL="114300" indent="0"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/>
              <a:t>Designed for full-text search and ranking based on relevance.</a:t>
            </a:r>
            <a:endParaRPr lang="en-US" sz="1200">
              <a:solidFill>
                <a:srgbClr val="220337"/>
              </a:solidFill>
            </a:endParaRPr>
          </a:p>
          <a:p>
            <a:pPr marL="11430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892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75" y="1311511"/>
            <a:ext cx="2468213" cy="295112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909200" cy="476400"/>
          </a:xfrm>
        </p:spPr>
        <p:txBody>
          <a:bodyPr/>
          <a:lstStyle/>
          <a:p>
            <a:r>
              <a:rPr lang="de-DE"/>
              <a:t>Description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setup</a:t>
            </a:r>
            <a:r>
              <a:rPr lang="de-DE"/>
              <a:t> – SQL and Sphinx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66859" y="13941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CE56523-6C27-319A-FF1A-64DC722B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8" y="1307278"/>
            <a:ext cx="2658714" cy="29595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D80417-5A3A-A00D-21AC-01C94893FD1D}"/>
              </a:ext>
            </a:extLst>
          </p:cNvPr>
          <p:cNvSpPr txBox="1"/>
          <p:nvPr/>
        </p:nvSpPr>
        <p:spPr>
          <a:xfrm>
            <a:off x="1227667" y="146261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Dataset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41E201-06D2-5331-8673-87D65EBC7206}"/>
              </a:ext>
            </a:extLst>
          </p:cNvPr>
          <p:cNvSpPr txBox="1"/>
          <p:nvPr/>
        </p:nvSpPr>
        <p:spPr>
          <a:xfrm>
            <a:off x="3970866" y="145838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Sphinx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E2BBC3-6D58-F237-5A71-B354A4476C5D}"/>
              </a:ext>
            </a:extLst>
          </p:cNvPr>
          <p:cNvSpPr txBox="1"/>
          <p:nvPr/>
        </p:nvSpPr>
        <p:spPr>
          <a:xfrm>
            <a:off x="666734" y="1945717"/>
            <a:ext cx="25004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200">
              <a:latin typeface="Roboto"/>
            </a:endParaRPr>
          </a:p>
          <a:p>
            <a:r>
              <a:rPr lang="en-US" sz="1200">
                <a:latin typeface="Roboto"/>
                <a:ea typeface="Roboto"/>
                <a:cs typeface="Roboto"/>
              </a:rPr>
              <a:t>scaled the dataset down to perform comparisons between the performance of the tools with different workloads</a:t>
            </a:r>
            <a:endParaRPr lang="en-US" sz="1200">
              <a:solidFill>
                <a:srgbClr val="57068C"/>
              </a:solidFill>
              <a:latin typeface="Roboto"/>
              <a:ea typeface="Roboto"/>
              <a:cs typeface="Roboto"/>
            </a:endParaRPr>
          </a:p>
          <a:p>
            <a:endParaRPr lang="en-US" sz="1200">
              <a:solidFill>
                <a:srgbClr val="57068C"/>
              </a:solidFill>
              <a:latin typeface="Roboto"/>
              <a:ea typeface="Roboto"/>
              <a:cs typeface="Roboto"/>
            </a:endParaRPr>
          </a:p>
          <a:p>
            <a:r>
              <a:rPr lang="en-US" sz="1200"/>
              <a:t>Scale factors used in the</a:t>
            </a:r>
            <a:endParaRPr lang="en-US" sz="1200">
              <a:solidFill>
                <a:srgbClr val="57068C"/>
              </a:solidFill>
            </a:endParaRPr>
          </a:p>
          <a:p>
            <a:r>
              <a:rPr lang="en-US" sz="1200"/>
              <a:t>benchmarks are 1, 0.5 and 0.33.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CCC29B-5C3E-D1C8-6888-9D2BDA4DC5FA}"/>
              </a:ext>
            </a:extLst>
          </p:cNvPr>
          <p:cNvSpPr txBox="1"/>
          <p:nvPr/>
        </p:nvSpPr>
        <p:spPr>
          <a:xfrm>
            <a:off x="3348567" y="1881717"/>
            <a:ext cx="23452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Roboto"/>
              </a:rPr>
              <a:t>Downloading and loading the database into MySQL</a:t>
            </a:r>
          </a:p>
          <a:p>
            <a:endParaRPr lang="en-US" sz="1200">
              <a:latin typeface="Roboto"/>
            </a:endParaRPr>
          </a:p>
          <a:p>
            <a:r>
              <a:rPr lang="en-US" sz="1200"/>
              <a:t>Wrote a configuration file that outlined the various indexes Sphinx should create and specified the data source</a:t>
            </a:r>
          </a:p>
          <a:p>
            <a:endParaRPr lang="en-US" sz="1200"/>
          </a:p>
          <a:p>
            <a:r>
              <a:rPr lang="en-US" sz="1200"/>
              <a:t>Created joined indexes</a:t>
            </a:r>
            <a:endParaRPr lang="en-US"/>
          </a:p>
        </p:txBody>
      </p:sp>
      <p:pic>
        <p:nvPicPr>
          <p:cNvPr id="10" name="Image 9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97CD10D8-E9D7-0489-893C-FD8A4FAC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08" y="1319977"/>
            <a:ext cx="2468213" cy="29468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E4AEDD-371F-4F9D-27F6-AE30AFD482AE}"/>
              </a:ext>
            </a:extLst>
          </p:cNvPr>
          <p:cNvSpPr txBox="1"/>
          <p:nvPr/>
        </p:nvSpPr>
        <p:spPr>
          <a:xfrm>
            <a:off x="5863166" y="2038350"/>
            <a:ext cx="245110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Reference of how a </a:t>
            </a:r>
            <a:r>
              <a:rPr lang="fr-FR" sz="1200" err="1">
                <a:solidFill>
                  <a:schemeClr val="bg2"/>
                </a:solidFill>
                <a:latin typeface="Roboto"/>
                <a:cs typeface="Segoe UI"/>
              </a:rPr>
              <a:t>relational</a:t>
            </a:r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 model </a:t>
            </a:r>
            <a:r>
              <a:rPr lang="fr-FR" sz="1200" err="1">
                <a:solidFill>
                  <a:schemeClr val="bg2"/>
                </a:solidFill>
                <a:latin typeface="Roboto"/>
                <a:cs typeface="Segoe UI"/>
              </a:rPr>
              <a:t>would</a:t>
            </a:r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 </a:t>
            </a:r>
            <a:r>
              <a:rPr lang="fr-FR" sz="1200" err="1">
                <a:solidFill>
                  <a:schemeClr val="bg2"/>
                </a:solidFill>
                <a:latin typeface="Roboto"/>
                <a:cs typeface="Segoe UI"/>
              </a:rPr>
              <a:t>address</a:t>
            </a:r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 </a:t>
            </a:r>
            <a:r>
              <a:rPr lang="fr-FR" sz="1200" err="1">
                <a:solidFill>
                  <a:schemeClr val="bg2"/>
                </a:solidFill>
                <a:latin typeface="Roboto"/>
                <a:cs typeface="Segoe UI"/>
              </a:rPr>
              <a:t>these</a:t>
            </a:r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 types of </a:t>
            </a:r>
            <a:r>
              <a:rPr lang="fr-FR" sz="1200" err="1">
                <a:solidFill>
                  <a:schemeClr val="bg2"/>
                </a:solidFill>
                <a:latin typeface="Roboto"/>
                <a:cs typeface="Segoe UI"/>
              </a:rPr>
              <a:t>problems</a:t>
            </a:r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.</a:t>
            </a:r>
            <a:r>
              <a:rPr lang="en-US" sz="1200">
                <a:solidFill>
                  <a:schemeClr val="bg2"/>
                </a:solidFill>
                <a:latin typeface="Roboto"/>
                <a:cs typeface="Segoe UI"/>
              </a:rPr>
              <a:t>​</a:t>
            </a:r>
          </a:p>
          <a:p>
            <a:r>
              <a:rPr lang="fr-FR" sz="1200">
                <a:solidFill>
                  <a:schemeClr val="bg2"/>
                </a:solidFill>
                <a:latin typeface="Roboto"/>
                <a:cs typeface="Segoe UI"/>
              </a:rPr>
              <a:t>​</a:t>
            </a:r>
          </a:p>
          <a:p>
            <a:r>
              <a:rPr lang="fr-FR" sz="1200" err="1">
                <a:solidFill>
                  <a:schemeClr val="bg2"/>
                </a:solidFill>
                <a:cs typeface="Segoe UI"/>
              </a:rPr>
              <a:t>Downloaded</a:t>
            </a:r>
            <a:r>
              <a:rPr lang="fr-FR" sz="1200">
                <a:solidFill>
                  <a:schemeClr val="bg2"/>
                </a:solidFill>
                <a:cs typeface="Segoe UI"/>
              </a:rPr>
              <a:t> the </a:t>
            </a:r>
            <a:r>
              <a:rPr lang="fr-FR" sz="1200" err="1">
                <a:solidFill>
                  <a:schemeClr val="bg2"/>
                </a:solidFill>
                <a:cs typeface="Segoe UI"/>
              </a:rPr>
              <a:t>technology</a:t>
            </a:r>
            <a:r>
              <a:rPr lang="fr-FR" sz="1200">
                <a:solidFill>
                  <a:schemeClr val="bg2"/>
                </a:solidFill>
                <a:cs typeface="Segoe UI"/>
              </a:rPr>
              <a:t>, </a:t>
            </a:r>
            <a:r>
              <a:rPr lang="fr-FR" sz="1200" err="1">
                <a:solidFill>
                  <a:schemeClr val="bg2"/>
                </a:solidFill>
                <a:cs typeface="Segoe UI"/>
              </a:rPr>
              <a:t>loaded</a:t>
            </a:r>
            <a:r>
              <a:rPr lang="fr-FR" sz="1200">
                <a:solidFill>
                  <a:schemeClr val="bg2"/>
                </a:solidFill>
                <a:cs typeface="Segoe UI"/>
              </a:rPr>
              <a:t> the </a:t>
            </a:r>
            <a:r>
              <a:rPr lang="fr-FR" sz="1200" err="1">
                <a:solidFill>
                  <a:schemeClr val="bg2"/>
                </a:solidFill>
                <a:cs typeface="Segoe UI"/>
              </a:rPr>
              <a:t>database</a:t>
            </a:r>
            <a:r>
              <a:rPr lang="fr-FR" sz="1200">
                <a:solidFill>
                  <a:schemeClr val="bg2"/>
                </a:solidFill>
                <a:cs typeface="Segoe UI"/>
              </a:rPr>
              <a:t>, and </a:t>
            </a:r>
            <a:r>
              <a:rPr lang="fr-FR" sz="1200" err="1">
                <a:solidFill>
                  <a:schemeClr val="bg2"/>
                </a:solidFill>
                <a:cs typeface="Segoe UI"/>
              </a:rPr>
              <a:t>used</a:t>
            </a:r>
            <a:r>
              <a:rPr lang="fr-FR" sz="1200">
                <a:solidFill>
                  <a:schemeClr val="bg2"/>
                </a:solidFill>
                <a:cs typeface="Segoe UI"/>
              </a:rPr>
              <a:t> the default setup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3D7731-4C35-D65D-BAF8-757E93EC9642}"/>
              </a:ext>
            </a:extLst>
          </p:cNvPr>
          <p:cNvSpPr txBox="1"/>
          <p:nvPr/>
        </p:nvSpPr>
        <p:spPr>
          <a:xfrm>
            <a:off x="6400799" y="146261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1152075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343" y="1290344"/>
            <a:ext cx="4102278" cy="3607292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Description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setup</a:t>
            </a:r>
            <a:r>
              <a:rPr lang="de-DE"/>
              <a:t> - Elasticsearch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66859" y="13941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CE56523-6C27-319A-FF1A-64DC722B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8" y="1294579"/>
            <a:ext cx="3916013" cy="35945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D80417-5A3A-A00D-21AC-01C94893FD1D}"/>
              </a:ext>
            </a:extLst>
          </p:cNvPr>
          <p:cNvSpPr txBox="1"/>
          <p:nvPr/>
        </p:nvSpPr>
        <p:spPr>
          <a:xfrm>
            <a:off x="1913467" y="145415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Cluster</a:t>
            </a:r>
            <a:endParaRPr lang="fr-FR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41E201-06D2-5331-8673-87D65EBC7206}"/>
              </a:ext>
            </a:extLst>
          </p:cNvPr>
          <p:cNvSpPr txBox="1"/>
          <p:nvPr/>
        </p:nvSpPr>
        <p:spPr>
          <a:xfrm>
            <a:off x="6400799" y="145415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Analyzer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531A28-394F-FE8D-CB0D-0998F14387D9}"/>
              </a:ext>
            </a:extLst>
          </p:cNvPr>
          <p:cNvSpPr txBox="1"/>
          <p:nvPr/>
        </p:nvSpPr>
        <p:spPr>
          <a:xfrm>
            <a:off x="594359" y="1728216"/>
            <a:ext cx="376732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sz="1200">
                <a:latin typeface="Roboto"/>
              </a:rPr>
              <a:t>Made up of 3 </a:t>
            </a:r>
            <a:r>
              <a:rPr lang="fr-FR" sz="1200" err="1">
                <a:latin typeface="Roboto"/>
              </a:rPr>
              <a:t>nodes</a:t>
            </a:r>
            <a:r>
              <a:rPr lang="fr-FR" sz="1200">
                <a:latin typeface="Roboto"/>
              </a:rPr>
              <a:t>, all </a:t>
            </a:r>
            <a:r>
              <a:rPr lang="fr-FR" sz="1200" err="1">
                <a:latin typeface="Roboto"/>
              </a:rPr>
              <a:t>both</a:t>
            </a:r>
            <a:r>
              <a:rPr lang="fr-FR" sz="1200">
                <a:latin typeface="Roboto"/>
              </a:rPr>
              <a:t> master and data</a:t>
            </a:r>
          </a:p>
          <a:p>
            <a:pPr marL="285750" indent="-285750">
              <a:buFont typeface="Calibri"/>
              <a:buChar char="-"/>
            </a:pPr>
            <a:r>
              <a:rPr lang="fr-FR" sz="1200" err="1"/>
              <a:t>Using</a:t>
            </a:r>
            <a:r>
              <a:rPr lang="fr-FR" sz="1200"/>
              <a:t> a docker-compose, </a:t>
            </a:r>
            <a:r>
              <a:rPr lang="fr-FR" sz="1200" err="1"/>
              <a:t>initialize</a:t>
            </a:r>
            <a:r>
              <a:rPr lang="fr-FR" sz="1200"/>
              <a:t> </a:t>
            </a:r>
            <a:r>
              <a:rPr lang="fr-FR" sz="1200" err="1"/>
              <a:t>them</a:t>
            </a:r>
            <a:r>
              <a:rPr lang="fr-FR" sz="1200"/>
              <a:t> </a:t>
            </a:r>
            <a:r>
              <a:rPr lang="fr-FR" sz="1200" err="1"/>
              <a:t>under</a:t>
            </a:r>
            <a:r>
              <a:rPr lang="fr-FR" sz="1200"/>
              <a:t> the </a:t>
            </a:r>
            <a:r>
              <a:rPr lang="fr-FR" sz="1200" err="1"/>
              <a:t>same</a:t>
            </a:r>
            <a:r>
              <a:rPr lang="fr-FR" sz="1200"/>
              <a:t> network, </a:t>
            </a:r>
            <a:r>
              <a:rPr lang="fr-FR" sz="1200" err="1"/>
              <a:t>assigns</a:t>
            </a:r>
            <a:r>
              <a:rPr lang="fr-FR" sz="1200"/>
              <a:t> </a:t>
            </a:r>
            <a:r>
              <a:rPr lang="fr-FR" sz="1200" err="1"/>
              <a:t>each</a:t>
            </a:r>
            <a:r>
              <a:rPr lang="fr-FR" sz="1200"/>
              <a:t> of </a:t>
            </a:r>
            <a:r>
              <a:rPr lang="fr-FR" sz="1200" err="1"/>
              <a:t>them</a:t>
            </a:r>
            <a:r>
              <a:rPr lang="fr-FR" sz="1200"/>
              <a:t> a volume</a:t>
            </a:r>
            <a:endParaRPr lang="fr-FR"/>
          </a:p>
          <a:p>
            <a:pPr marL="285750" indent="-285750">
              <a:buFont typeface="Calibri"/>
              <a:buChar char="-"/>
            </a:pPr>
            <a:r>
              <a:rPr lang="fr-FR" sz="1200" err="1"/>
              <a:t>Each</a:t>
            </a:r>
            <a:r>
              <a:rPr lang="fr-FR" sz="1200"/>
              <a:t> index has 5 </a:t>
            </a:r>
            <a:r>
              <a:rPr lang="fr-FR" sz="1200" err="1"/>
              <a:t>shards</a:t>
            </a:r>
            <a:r>
              <a:rPr lang="fr-FR" sz="1200"/>
              <a:t> and 0 </a:t>
            </a:r>
            <a:r>
              <a:rPr lang="fr-FR" sz="1200" err="1"/>
              <a:t>replica</a:t>
            </a:r>
            <a:endParaRPr lang="fr-FR" sz="1200"/>
          </a:p>
          <a:p>
            <a:pPr marL="285750" indent="-285750">
              <a:buFont typeface="Calibri"/>
              <a:buChar char="-"/>
            </a:pPr>
            <a:r>
              <a:rPr lang="fr-FR" sz="1200"/>
              <a:t>If </a:t>
            </a:r>
            <a:r>
              <a:rPr lang="fr-FR" sz="1200" err="1"/>
              <a:t>want</a:t>
            </a:r>
            <a:r>
              <a:rPr lang="fr-FR" sz="1200"/>
              <a:t> more </a:t>
            </a:r>
            <a:r>
              <a:rPr lang="fr-FR" sz="1200" err="1"/>
              <a:t>resilience</a:t>
            </a:r>
            <a:r>
              <a:rPr lang="fr-FR" sz="1200"/>
              <a:t>, can </a:t>
            </a:r>
            <a:r>
              <a:rPr lang="fr-FR" sz="1200" err="1"/>
              <a:t>add</a:t>
            </a:r>
            <a:r>
              <a:rPr lang="fr-FR" sz="1200"/>
              <a:t> </a:t>
            </a:r>
            <a:r>
              <a:rPr lang="fr-FR" sz="1200" err="1"/>
              <a:t>replicas</a:t>
            </a:r>
            <a:endParaRPr lang="fr-FR" sz="1200"/>
          </a:p>
          <a:p>
            <a:pPr marL="285750" indent="-285750">
              <a:buFont typeface="Calibri"/>
              <a:buChar char="-"/>
            </a:pPr>
            <a:r>
              <a:rPr lang="fr-FR" sz="1200"/>
              <a:t>Ex: </a:t>
            </a:r>
            <a:r>
              <a:rPr lang="fr-FR" sz="1200" err="1"/>
              <a:t>posts</a:t>
            </a:r>
            <a:r>
              <a:rPr lang="fr-FR" sz="1200"/>
              <a:t> index </a:t>
            </a:r>
            <a:r>
              <a:rPr lang="fr-FR" sz="1200" err="1"/>
              <a:t>is</a:t>
            </a:r>
            <a:r>
              <a:rPr lang="fr-FR" sz="1200"/>
              <a:t> </a:t>
            </a:r>
            <a:r>
              <a:rPr lang="fr-FR" sz="1200" err="1"/>
              <a:t>divided</a:t>
            </a:r>
            <a:r>
              <a:rPr lang="fr-FR" sz="1200"/>
              <a:t> </a:t>
            </a:r>
            <a:r>
              <a:rPr lang="fr-FR" sz="1200" err="1"/>
              <a:t>into</a:t>
            </a:r>
            <a:r>
              <a:rPr lang="fr-FR" sz="1200"/>
              <a:t> 6 </a:t>
            </a:r>
            <a:r>
              <a:rPr lang="fr-FR" sz="1200" err="1"/>
              <a:t>shards</a:t>
            </a:r>
          </a:p>
        </p:txBody>
      </p:sp>
      <p:pic>
        <p:nvPicPr>
          <p:cNvPr id="4" name="Image 3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EDA3507D-EF14-C872-968E-73CEFFC5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43" y="3093127"/>
            <a:ext cx="1931223" cy="16044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E208CD-59B7-4767-F77D-974617708FC5}"/>
              </a:ext>
            </a:extLst>
          </p:cNvPr>
          <p:cNvSpPr txBox="1"/>
          <p:nvPr/>
        </p:nvSpPr>
        <p:spPr>
          <a:xfrm>
            <a:off x="4720167" y="1729317"/>
            <a:ext cx="40343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200">
                <a:latin typeface="Roboto"/>
              </a:rPr>
              <a:t>Two analyzers, one for the normal text and the other for the body of the posts </a:t>
            </a:r>
          </a:p>
          <a:p>
            <a:pPr marL="285750" indent="-285750">
              <a:buFont typeface="Calibri"/>
              <a:buChar char="-"/>
            </a:pPr>
            <a:r>
              <a:rPr lang="en-US" sz="1200">
                <a:latin typeface="Roboto"/>
              </a:rPr>
              <a:t>Body of the posts stored</a:t>
            </a:r>
            <a:r>
              <a:rPr lang="en-US" sz="1200"/>
              <a:t> as html contents (don't want to index it)</a:t>
            </a:r>
            <a:endParaRPr lang="en-US" sz="1200">
              <a:latin typeface="Roboto"/>
            </a:endParaRPr>
          </a:p>
          <a:p>
            <a:pPr marL="285750" indent="-285750">
              <a:buFont typeface="Calibri"/>
              <a:buChar char="-"/>
            </a:pPr>
            <a:endParaRPr lang="en-US" sz="1200">
              <a:latin typeface="Roboto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F32DB1-7E4C-9547-553E-C4CACF19A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52" y="2574164"/>
            <a:ext cx="2663322" cy="20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8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Description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setup</a:t>
            </a:r>
            <a:r>
              <a:rPr lang="de-DE"/>
              <a:t> - OpenSearch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66859" y="13941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CE56523-6C27-319A-FF1A-64DC722B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3" y="1263048"/>
            <a:ext cx="5593413" cy="3001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596EE-5A4D-9E43-508C-AC3D03EB5AF8}"/>
              </a:ext>
            </a:extLst>
          </p:cNvPr>
          <p:cNvSpPr txBox="1"/>
          <p:nvPr/>
        </p:nvSpPr>
        <p:spPr>
          <a:xfrm>
            <a:off x="1960968" y="1703836"/>
            <a:ext cx="5062995" cy="187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Creation of a Docker image to run the database system. 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benchmark was designed to run locally. Scales factor used 1x, 0.5x, and 0.3x. 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Creation of the Join indexes before the queries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total 15 different indexes were created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88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0ae56b_0_5"/>
          <p:cNvSpPr txBox="1">
            <a:spLocks noGrp="1"/>
          </p:cNvSpPr>
          <p:nvPr>
            <p:ph type="title"/>
          </p:nvPr>
        </p:nvSpPr>
        <p:spPr>
          <a:xfrm>
            <a:off x="243574" y="1842775"/>
            <a:ext cx="3931067" cy="1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0"/>
              <a:t>Ran every query just once </a:t>
            </a:r>
            <a:br>
              <a:rPr lang="en" sz="1200" b="0"/>
            </a:br>
            <a:br>
              <a:rPr lang="en" sz="1200" b="0"/>
            </a:br>
            <a:r>
              <a:rPr lang="en" sz="1200" b="0"/>
              <a:t>Main purpose was to compare search engines against relational database systems</a:t>
            </a:r>
            <a:br>
              <a:rPr lang="en" sz="1200" b="0"/>
            </a:br>
            <a:br>
              <a:rPr lang="en" sz="1200" b="0"/>
            </a:br>
            <a:r>
              <a:rPr lang="en" sz="1200" b="0"/>
              <a:t>Results with times for each query for the different database scale factor</a:t>
            </a:r>
            <a:endParaRPr lang="en"/>
          </a:p>
        </p:txBody>
      </p:sp>
      <p:sp>
        <p:nvSpPr>
          <p:cNvPr id="258" name="Google Shape;258;g31f520ae56b_0_5"/>
          <p:cNvSpPr/>
          <p:nvPr/>
        </p:nvSpPr>
        <p:spPr>
          <a:xfrm>
            <a:off x="4985300" y="333208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A8C7E4"/>
                </a:solidFill>
                <a:latin typeface="Roboto"/>
                <a:ea typeface="Roboto"/>
                <a:cs typeface="Roboto"/>
              </a:rPr>
              <a:t>Official Benchmarking Discussion</a:t>
            </a:r>
            <a:endParaRPr lang="fr-FR" sz="1200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 err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 vs OpenSearch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Description and Database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Application with Relational</a:t>
            </a:r>
            <a:endParaRPr lang="fr-FR" sz="1200" b="1">
              <a:solidFill>
                <a:srgbClr val="004D95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lang="de-DE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lang="de-DE" b="1" err="1">
              <a:solidFill>
                <a:srgbClr val="A8C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B3593918-3CE9-6648-7B2E-9F321FF69BF7}"/>
              </a:ext>
            </a:extLst>
          </p:cNvPr>
          <p:cNvSpPr txBox="1">
            <a:spLocks/>
          </p:cNvSpPr>
          <p:nvPr/>
        </p:nvSpPr>
        <p:spPr>
          <a:xfrm>
            <a:off x="83100" y="1594296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err="1"/>
              <a:t>Application</a:t>
            </a:r>
            <a:r>
              <a:rPr lang="en" sz="1800"/>
              <a:t> with Relational</a:t>
            </a:r>
            <a:br>
              <a:rPr lang="de-DE"/>
            </a:br>
            <a:endParaRPr lang="en" sz="180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610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08" y="1277645"/>
            <a:ext cx="3077813" cy="294266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Application with relational - </a:t>
            </a:r>
            <a:r>
              <a:rPr lang="de-DE" err="1"/>
              <a:t>results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65558" y="1444992"/>
            <a:ext cx="3157466" cy="2870365"/>
          </a:xfrm>
        </p:spPr>
        <p:txBody>
          <a:bodyPr/>
          <a:lstStyle/>
          <a:p>
            <a:pPr>
              <a:buNone/>
            </a:pPr>
            <a:r>
              <a:rPr lang="fr-FR" err="1"/>
              <a:t>Scale</a:t>
            </a:r>
            <a:r>
              <a:rPr lang="fr-FR"/>
              <a:t> factor : 1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/>
              <a:t>The </a:t>
            </a:r>
            <a:r>
              <a:rPr lang="fr-FR" err="1"/>
              <a:t>difference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really</a:t>
            </a:r>
            <a:r>
              <a:rPr lang="fr-FR"/>
              <a:t> big </a:t>
            </a:r>
            <a:r>
              <a:rPr lang="fr-FR" err="1"/>
              <a:t>between</a:t>
            </a:r>
            <a:endParaRPr lang="fr-FR"/>
          </a:p>
          <a:p>
            <a:pPr>
              <a:buNone/>
            </a:pPr>
            <a:r>
              <a:rPr lang="fr-FR"/>
              <a:t>the </a:t>
            </a:r>
            <a:r>
              <a:rPr lang="fr-FR" err="1"/>
              <a:t>search</a:t>
            </a:r>
            <a:r>
              <a:rPr lang="fr-FR"/>
              <a:t> engines and the </a:t>
            </a:r>
            <a:r>
              <a:rPr lang="fr-FR" err="1"/>
              <a:t>relational</a:t>
            </a:r>
            <a:endParaRPr lang="fr-FR"/>
          </a:p>
          <a:p>
            <a:pPr>
              <a:buNone/>
            </a:pPr>
            <a:r>
              <a:rPr lang="fr-FR"/>
              <a:t>system. </a:t>
            </a:r>
          </a:p>
          <a:p>
            <a:pPr>
              <a:buNone/>
            </a:pPr>
            <a:r>
              <a:rPr lang="fr-FR"/>
              <a:t>SQL Server </a:t>
            </a:r>
            <a:r>
              <a:rPr lang="fr-FR" err="1"/>
              <a:t>took</a:t>
            </a:r>
            <a:r>
              <a:rPr lang="fr-FR"/>
              <a:t> 74 minutes and 34</a:t>
            </a:r>
          </a:p>
          <a:p>
            <a:pPr>
              <a:buNone/>
            </a:pPr>
            <a:r>
              <a:rPr lang="fr-FR"/>
              <a:t>seconds to </a:t>
            </a:r>
            <a:r>
              <a:rPr lang="fr-FR" err="1"/>
              <a:t>execute</a:t>
            </a:r>
            <a:r>
              <a:rPr lang="fr-FR"/>
              <a:t> all the </a:t>
            </a:r>
            <a:r>
              <a:rPr lang="fr-FR" err="1"/>
              <a:t>queries</a:t>
            </a:r>
            <a:r>
              <a:rPr lang="fr-FR"/>
              <a:t>, </a:t>
            </a:r>
            <a:r>
              <a:rPr lang="fr-FR" err="1"/>
              <a:t>while</a:t>
            </a:r>
            <a:r>
              <a:rPr lang="fr-FR"/>
              <a:t> </a:t>
            </a:r>
          </a:p>
          <a:p>
            <a:pPr>
              <a:buNone/>
            </a:pPr>
            <a:r>
              <a:rPr lang="fr-FR"/>
              <a:t>Sphinx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took</a:t>
            </a:r>
            <a:r>
              <a:rPr lang="fr-FR"/>
              <a:t> 0.3 seconds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B1AFB63E-9AC0-6D5E-BA9E-B055B647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189" b="18596"/>
          <a:stretch/>
        </p:blipFill>
        <p:spPr>
          <a:xfrm>
            <a:off x="101441" y="1074302"/>
            <a:ext cx="2951570" cy="1960604"/>
          </a:xfrm>
          <a:prstGeom prst="rect">
            <a:avLst/>
          </a:prstGeom>
        </p:spPr>
      </p:pic>
      <p:pic>
        <p:nvPicPr>
          <p:cNvPr id="8" name="Image 1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2590DB7F-882A-E9B8-CF6E-518228678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83" b="18596"/>
          <a:stretch/>
        </p:blipFill>
        <p:spPr>
          <a:xfrm>
            <a:off x="2819725" y="1081593"/>
            <a:ext cx="2846608" cy="1960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AB956-FCD5-7FCB-C641-A8DAA4333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066" y="2982484"/>
            <a:ext cx="2722970" cy="19643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E7CD59-F284-5EE2-6D38-1DA876FB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89" y="2880884"/>
            <a:ext cx="2673496" cy="19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27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75" y="1311512"/>
            <a:ext cx="2540180" cy="295536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Application</a:t>
            </a:r>
            <a:r>
              <a:rPr lang="de-DE"/>
              <a:t> with relational - </a:t>
            </a:r>
            <a:r>
              <a:rPr lang="de-DE" err="1"/>
              <a:t>results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98958" y="1491559"/>
            <a:ext cx="2615600" cy="2870365"/>
          </a:xfrm>
        </p:spPr>
        <p:txBody>
          <a:bodyPr/>
          <a:lstStyle/>
          <a:p>
            <a:pPr>
              <a:buNone/>
            </a:pPr>
            <a:r>
              <a:rPr lang="fr-FR" err="1"/>
              <a:t>Scale</a:t>
            </a:r>
            <a:r>
              <a:rPr lang="fr-FR"/>
              <a:t> factor : 0.5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/>
              <a:t>SQL Server </a:t>
            </a:r>
            <a:r>
              <a:rPr lang="fr-FR" err="1"/>
              <a:t>executed</a:t>
            </a:r>
            <a:r>
              <a:rPr lang="fr-FR"/>
              <a:t> all </a:t>
            </a:r>
            <a:r>
              <a:rPr lang="fr-FR" err="1"/>
              <a:t>queries</a:t>
            </a:r>
          </a:p>
          <a:p>
            <a:pPr>
              <a:buNone/>
            </a:pPr>
            <a:r>
              <a:rPr lang="fr-FR"/>
              <a:t>in 32 minutes and 26 second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4CDE4C8-5635-B318-5A92-5B9621B9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448" b="20645"/>
          <a:stretch/>
        </p:blipFill>
        <p:spPr>
          <a:xfrm>
            <a:off x="30213" y="1202930"/>
            <a:ext cx="3099855" cy="1845920"/>
          </a:xfrm>
          <a:prstGeom prst="rect">
            <a:avLst/>
          </a:prstGeom>
        </p:spPr>
      </p:pic>
      <p:pic>
        <p:nvPicPr>
          <p:cNvPr id="3" name="Image 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B149C846-3F43-BCAE-DB38-175EFD11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448" b="22559"/>
          <a:stretch/>
        </p:blipFill>
        <p:spPr>
          <a:xfrm>
            <a:off x="3022072" y="1228549"/>
            <a:ext cx="3099855" cy="180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3A984-275C-5036-8958-82F6C5653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6" y="3045384"/>
            <a:ext cx="2658867" cy="1979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23AAA-6C4A-BB17-25B0-8072FDD63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812" y="3021537"/>
            <a:ext cx="2748155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9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75" y="1176045"/>
            <a:ext cx="2857680" cy="294266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Application</a:t>
            </a:r>
            <a:r>
              <a:rPr lang="de-DE"/>
              <a:t> with relational - </a:t>
            </a:r>
            <a:r>
              <a:rPr lang="de-DE" err="1"/>
              <a:t>results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44958" y="1343392"/>
            <a:ext cx="2933100" cy="2870365"/>
          </a:xfrm>
        </p:spPr>
        <p:txBody>
          <a:bodyPr/>
          <a:lstStyle/>
          <a:p>
            <a:pPr>
              <a:buNone/>
            </a:pPr>
            <a:r>
              <a:rPr lang="fr-FR" err="1"/>
              <a:t>Scale</a:t>
            </a:r>
            <a:r>
              <a:rPr lang="fr-FR"/>
              <a:t> factor : 0.33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 err="1"/>
              <a:t>Significant</a:t>
            </a:r>
            <a:r>
              <a:rPr lang="fr-FR"/>
              <a:t> time </a:t>
            </a:r>
            <a:r>
              <a:rPr lang="fr-FR" err="1"/>
              <a:t>difference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SQL</a:t>
            </a:r>
          </a:p>
          <a:p>
            <a:pPr>
              <a:buNone/>
            </a:pPr>
            <a:r>
              <a:rPr lang="fr-FR"/>
              <a:t>Server and Sphinx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/>
              <a:t>SQL Server </a:t>
            </a:r>
            <a:r>
              <a:rPr lang="fr-FR" err="1"/>
              <a:t>could</a:t>
            </a:r>
            <a:r>
              <a:rPr lang="fr-FR"/>
              <a:t> not run all the </a:t>
            </a:r>
            <a:r>
              <a:rPr lang="fr-FR" err="1"/>
              <a:t>queries</a:t>
            </a:r>
            <a:r>
              <a:rPr lang="fr-FR"/>
              <a:t> </a:t>
            </a:r>
            <a:endParaRPr lang="fr-FR" err="1"/>
          </a:p>
          <a:p>
            <a:pPr>
              <a:buNone/>
            </a:pPr>
            <a:r>
              <a:rPr lang="fr-FR" err="1"/>
              <a:t>because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were</a:t>
            </a:r>
          </a:p>
          <a:p>
            <a:pPr>
              <a:buNone/>
            </a:pPr>
            <a:r>
              <a:rPr lang="fr-FR"/>
              <a:t>not applicable to </a:t>
            </a:r>
            <a:r>
              <a:rPr lang="fr-FR" err="1"/>
              <a:t>relational</a:t>
            </a:r>
            <a:r>
              <a:rPr lang="fr-FR"/>
              <a:t> </a:t>
            </a:r>
            <a:r>
              <a:rPr lang="fr-FR" err="1"/>
              <a:t>databases</a:t>
            </a:r>
            <a:r>
              <a:rPr lang="fr-FR"/>
              <a:t>.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F4AAD42C-0049-8E4D-3366-3094B8E7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0" r="56844" b="12954"/>
          <a:stretch/>
        </p:blipFill>
        <p:spPr>
          <a:xfrm>
            <a:off x="26107" y="1129639"/>
            <a:ext cx="3067853" cy="1880372"/>
          </a:xfrm>
          <a:prstGeom prst="rect">
            <a:avLst/>
          </a:prstGeom>
        </p:spPr>
      </p:pic>
      <p:pic>
        <p:nvPicPr>
          <p:cNvPr id="3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5818FBB8-BDBF-083A-36E6-B3686D2C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61" b="16546"/>
          <a:stretch/>
        </p:blipFill>
        <p:spPr>
          <a:xfrm>
            <a:off x="3093960" y="1203603"/>
            <a:ext cx="2879374" cy="173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8F77B-7D2F-D111-83E1-AE3FC94D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960" y="3037569"/>
            <a:ext cx="2632542" cy="1936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33105-DC9F-06C5-37B8-9174618A9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9" y="3022874"/>
            <a:ext cx="2695010" cy="19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04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7396033" cy="476400"/>
          </a:xfrm>
        </p:spPr>
        <p:txBody>
          <a:bodyPr/>
          <a:lstStyle/>
          <a:p>
            <a:r>
              <a:rPr lang="de-DE" err="1"/>
              <a:t>Application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relational – Query </a:t>
            </a:r>
            <a:r>
              <a:rPr lang="de-DE" err="1"/>
              <a:t>Example</a:t>
            </a:r>
            <a:br>
              <a:rPr lang="de-DE"/>
            </a:br>
            <a:endParaRPr lang="de-DE"/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73EA851-B1A5-7609-A2A7-F11F07A4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876468"/>
            <a:ext cx="3378200" cy="1416981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0F48562-D945-4B41-65D7-AE68A3B4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21" y="1738461"/>
            <a:ext cx="2554886" cy="3086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9646E40-6641-5CB2-C582-091ED27557BC}"/>
              </a:ext>
            </a:extLst>
          </p:cNvPr>
          <p:cNvSpPr txBox="1"/>
          <p:nvPr/>
        </p:nvSpPr>
        <p:spPr>
          <a:xfrm>
            <a:off x="602037" y="1430930"/>
            <a:ext cx="20329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Sphinx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ABE4C-1577-E285-CD38-83B4D0689179}"/>
              </a:ext>
            </a:extLst>
          </p:cNvPr>
          <p:cNvSpPr txBox="1"/>
          <p:nvPr/>
        </p:nvSpPr>
        <p:spPr>
          <a:xfrm>
            <a:off x="5021637" y="1430929"/>
            <a:ext cx="20329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SQL</a:t>
            </a:r>
          </a:p>
        </p:txBody>
      </p:sp>
      <p:pic>
        <p:nvPicPr>
          <p:cNvPr id="3" name="Image 2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D3ACA345-AF63-A440-A8B3-025570805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42" y="3500145"/>
            <a:ext cx="2857680" cy="1325527"/>
          </a:xfrm>
          <a:prstGeom prst="rect">
            <a:avLst/>
          </a:prstGeom>
        </p:spPr>
      </p:pic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5BE66122-1443-93A0-4672-5CD40ADD72C2}"/>
              </a:ext>
            </a:extLst>
          </p:cNvPr>
          <p:cNvSpPr txBox="1">
            <a:spLocks/>
          </p:cNvSpPr>
          <p:nvPr/>
        </p:nvSpPr>
        <p:spPr>
          <a:xfrm>
            <a:off x="1300991" y="3515092"/>
            <a:ext cx="2933100" cy="12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fr-FR"/>
              <a:t>Translation </a:t>
            </a:r>
            <a:r>
              <a:rPr lang="fr-FR" err="1"/>
              <a:t>between</a:t>
            </a:r>
            <a:r>
              <a:rPr lang="fr-FR"/>
              <a:t> Sphinx and SQL </a:t>
            </a:r>
          </a:p>
          <a:p>
            <a:pPr>
              <a:buNone/>
            </a:pPr>
            <a:r>
              <a:rPr lang="fr-FR"/>
              <a:t>Shows </a:t>
            </a:r>
            <a:r>
              <a:rPr lang="fr-FR" err="1"/>
              <a:t>that</a:t>
            </a:r>
            <a:r>
              <a:rPr lang="fr-FR"/>
              <a:t> SQL </a:t>
            </a:r>
            <a:r>
              <a:rPr lang="fr-FR" err="1"/>
              <a:t>is</a:t>
            </a:r>
            <a:r>
              <a:rPr lang="fr-FR"/>
              <a:t> not </a:t>
            </a:r>
            <a:r>
              <a:rPr lang="fr-FR" err="1"/>
              <a:t>appropriate</a:t>
            </a:r>
            <a:r>
              <a:rPr lang="fr-FR"/>
              <a:t> for </a:t>
            </a:r>
          </a:p>
          <a:p>
            <a:pPr>
              <a:buNone/>
            </a:pPr>
            <a:r>
              <a:rPr lang="fr-FR" err="1"/>
              <a:t>these</a:t>
            </a:r>
            <a:r>
              <a:rPr lang="fr-FR"/>
              <a:t> types of </a:t>
            </a:r>
            <a:r>
              <a:rPr lang="fr-FR" err="1"/>
              <a:t>queries</a:t>
            </a:r>
          </a:p>
          <a:p>
            <a:pPr marL="152400" indent="0">
              <a:buNone/>
            </a:pPr>
            <a:r>
              <a:rPr lang="fr-FR"/>
              <a:t>-&gt; big </a:t>
            </a:r>
            <a:r>
              <a:rPr lang="fr-FR" err="1"/>
              <a:t>difference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SQL times and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tools</a:t>
            </a:r>
          </a:p>
          <a:p>
            <a:pPr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586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0ae56b_0_5"/>
          <p:cNvSpPr txBox="1">
            <a:spLocks noGrp="1"/>
          </p:cNvSpPr>
          <p:nvPr>
            <p:ph type="title"/>
          </p:nvPr>
        </p:nvSpPr>
        <p:spPr>
          <a:xfrm>
            <a:off x="-450692" y="1025742"/>
            <a:ext cx="4405200" cy="71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800"/>
              <a:t>Our application</a:t>
            </a:r>
          </a:p>
        </p:txBody>
      </p:sp>
      <p:sp>
        <p:nvSpPr>
          <p:cNvPr id="258" name="Google Shape;258;g31f520ae56b_0_5"/>
          <p:cNvSpPr/>
          <p:nvPr/>
        </p:nvSpPr>
        <p:spPr>
          <a:xfrm>
            <a:off x="4985300" y="333208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sz="1200" b="1">
                <a:solidFill>
                  <a:srgbClr val="A8C7E4"/>
                </a:solidFill>
                <a:latin typeface="Roboto"/>
                <a:ea typeface="Roboto"/>
                <a:cs typeface="Roboto"/>
              </a:rPr>
              <a:t>Official Benchmarking Discussion</a:t>
            </a:r>
            <a:endParaRPr lang="fr-FR" sz="1200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ElasticSearch vs OpenSearch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Description and Database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457200"/>
            <a:r>
              <a:rPr lang="en" b="1">
                <a:solidFill>
                  <a:srgbClr val="A8C7E4"/>
                </a:solidFill>
                <a:latin typeface="Roboto"/>
                <a:ea typeface="Roboto"/>
                <a:cs typeface="Roboto"/>
                <a:sym typeface="Roboto"/>
              </a:rPr>
              <a:t>Application with Relational</a:t>
            </a:r>
            <a:endParaRPr lang="fr-FR" b="1">
              <a:solidFill>
                <a:srgbClr val="A8C7E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indent="457200"/>
            <a:r>
              <a:rPr lang="en" sz="12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Our application</a:t>
            </a:r>
            <a:endParaRPr sz="12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D3E1E5-19F1-96AD-0AA0-50EFC1B83824}"/>
              </a:ext>
            </a:extLst>
          </p:cNvPr>
          <p:cNvSpPr txBox="1"/>
          <p:nvPr/>
        </p:nvSpPr>
        <p:spPr>
          <a:xfrm>
            <a:off x="419100" y="1839384"/>
            <a:ext cx="3810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Ran the 18 queries again 50 times (actually 51 but we disregarded the first run for cache generalization) </a:t>
            </a:r>
            <a:endParaRPr lang="fr-FR" sz="1200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Only in the three search engines, not SQL</a:t>
            </a:r>
          </a:p>
          <a:p>
            <a:endParaRPr lang="en-US" sz="1200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Queries 15-18 were only used for the scale factor 1</a:t>
            </a:r>
          </a:p>
        </p:txBody>
      </p:sp>
    </p:spTree>
    <p:extLst>
      <p:ext uri="{BB962C8B-B14F-4D97-AF65-F5344CB8AC3E}">
        <p14:creationId xmlns:p14="http://schemas.microsoft.com/office/powerpoint/2010/main" val="2201595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09" y="3411244"/>
            <a:ext cx="4809246" cy="122392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application-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Sphinx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614258" y="3506624"/>
            <a:ext cx="4702633" cy="745233"/>
          </a:xfrm>
        </p:spPr>
        <p:txBody>
          <a:bodyPr/>
          <a:lstStyle/>
          <a:p>
            <a:pPr>
              <a:buNone/>
            </a:pPr>
            <a:r>
              <a:rPr lang="fr-FR"/>
              <a:t>Sphinx </a:t>
            </a:r>
            <a:r>
              <a:rPr lang="fr-FR" err="1"/>
              <a:t>Scale</a:t>
            </a:r>
            <a:r>
              <a:rPr lang="fr-FR"/>
              <a:t> factor : 1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 err="1"/>
              <a:t>Closely</a:t>
            </a:r>
            <a:r>
              <a:rPr lang="fr-FR"/>
              <a:t> </a:t>
            </a:r>
            <a:r>
              <a:rPr lang="fr-FR" err="1"/>
              <a:t>resembles</a:t>
            </a:r>
            <a:r>
              <a:rPr lang="fr-FR"/>
              <a:t> the one </a:t>
            </a:r>
            <a:r>
              <a:rPr lang="fr-FR" err="1"/>
              <a:t>from</a:t>
            </a:r>
            <a:r>
              <a:rPr lang="fr-FR"/>
              <a:t> the initial </a:t>
            </a:r>
            <a:r>
              <a:rPr lang="fr-FR" err="1"/>
              <a:t>experiment</a:t>
            </a:r>
            <a:endParaRPr lang="fr-FR"/>
          </a:p>
          <a:p>
            <a:pPr>
              <a:buNone/>
            </a:pPr>
            <a:r>
              <a:rPr lang="fr-FR"/>
              <a:t>Variation in </a:t>
            </a:r>
            <a:r>
              <a:rPr lang="fr-FR" err="1"/>
              <a:t>execution</a:t>
            </a:r>
            <a:r>
              <a:rPr lang="fr-FR"/>
              <a:t> time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relatively</a:t>
            </a:r>
            <a:r>
              <a:rPr lang="fr-FR"/>
              <a:t> minimal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texte, diagramme, ligne, nombre&#10;&#10;Description générée automatiquement">
            <a:extLst>
              <a:ext uri="{FF2B5EF4-FFF2-40B4-BE49-F238E27FC236}">
                <a16:creationId xmlns:a16="http://schemas.microsoft.com/office/drawing/2014/main" id="{C6457B82-FC89-0613-7243-D464D255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24"/>
          <a:stretch/>
        </p:blipFill>
        <p:spPr>
          <a:xfrm>
            <a:off x="311700" y="1110694"/>
            <a:ext cx="8163962" cy="18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21E7-7CDB-AED1-DB63-AD6336C0F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C8B6EFE0-F428-563E-4ED5-63F63EDE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5" y="1570690"/>
            <a:ext cx="8710613" cy="2531535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EDEBE6B-A426-E538-78A8-49CBF59AE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35871"/>
            <a:ext cx="8196195" cy="624962"/>
          </a:xfrm>
        </p:spPr>
        <p:txBody>
          <a:bodyPr/>
          <a:lstStyle/>
          <a:p>
            <a:r>
              <a:rPr lang="en-US"/>
              <a:t> Search engines create inverted indexes to map words to documents, enhancing text search performance.</a:t>
            </a:r>
          </a:p>
          <a:p>
            <a:r>
              <a:rPr lang="en-US"/>
              <a:t> Relational databases use B-trees or hash indexes for structured data lookups.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8023751-7816-CDBE-447F-CCC15FF9572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1701" y="1722542"/>
            <a:ext cx="2566672" cy="411600"/>
          </a:xfrm>
        </p:spPr>
        <p:txBody>
          <a:bodyPr/>
          <a:lstStyle/>
          <a:p>
            <a:r>
              <a:rPr lang="de-DE" err="1"/>
              <a:t>Effective</a:t>
            </a:r>
            <a:r>
              <a:rPr lang="de-DE"/>
              <a:t> </a:t>
            </a:r>
            <a:r>
              <a:rPr lang="de-DE" err="1"/>
              <a:t>Indexing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7ACC0F9-D19A-DB44-81C1-AAEEFE95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/>
              <a:t>Search </a:t>
            </a:r>
            <a:r>
              <a:rPr lang="de-DE" sz="2400" err="1"/>
              <a:t>Engines</a:t>
            </a:r>
            <a:r>
              <a:rPr lang="de-DE" sz="2400"/>
              <a:t> vs. Relational Databases</a:t>
            </a:r>
            <a:endParaRPr lang="de-DE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51369014-C938-A90F-B26E-8078AA7A8AE2}"/>
              </a:ext>
            </a:extLst>
          </p:cNvPr>
          <p:cNvSpPr txBox="1">
            <a:spLocks/>
          </p:cNvSpPr>
          <p:nvPr/>
        </p:nvSpPr>
        <p:spPr>
          <a:xfrm>
            <a:off x="311700" y="1176381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/>
              <a:t>Main </a:t>
            </a:r>
            <a:r>
              <a:rPr lang="de-DE" sz="1400" b="0" err="1"/>
              <a:t>differences</a:t>
            </a:r>
            <a:endParaRPr lang="de-DE" sz="1400" b="0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BF62130D-E8F5-6BB3-B8F0-2FD32C0406A0}"/>
              </a:ext>
            </a:extLst>
          </p:cNvPr>
          <p:cNvSpPr txBox="1">
            <a:spLocks/>
          </p:cNvSpPr>
          <p:nvPr/>
        </p:nvSpPr>
        <p:spPr>
          <a:xfrm>
            <a:off x="311700" y="3193832"/>
            <a:ext cx="8196195" cy="62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Search engines use caching, distributed systems, and relevance algorithms for efficient large-scale querying.</a:t>
            </a:r>
          </a:p>
          <a:p>
            <a:r>
              <a:rPr lang="en-US"/>
              <a:t>Relational databases are optimized for transactional integrity and fast updates within smaller datasets.</a:t>
            </a:r>
          </a:p>
        </p:txBody>
      </p:sp>
      <p:sp>
        <p:nvSpPr>
          <p:cNvPr id="16" name="Untertitel 3">
            <a:extLst>
              <a:ext uri="{FF2B5EF4-FFF2-40B4-BE49-F238E27FC236}">
                <a16:creationId xmlns:a16="http://schemas.microsoft.com/office/drawing/2014/main" id="{722B3EA6-9D24-AFA8-4457-8052006C4AF0}"/>
              </a:ext>
            </a:extLst>
          </p:cNvPr>
          <p:cNvSpPr txBox="1">
            <a:spLocks/>
          </p:cNvSpPr>
          <p:nvPr/>
        </p:nvSpPr>
        <p:spPr>
          <a:xfrm>
            <a:off x="311701" y="2782232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Performance </a:t>
            </a:r>
            <a:r>
              <a:rPr lang="de-DE" err="1"/>
              <a:t>Optimization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891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09" y="3411244"/>
            <a:ext cx="5541612" cy="122392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application-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Sphinx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614258" y="3506624"/>
            <a:ext cx="6146199" cy="1227833"/>
          </a:xfrm>
        </p:spPr>
        <p:txBody>
          <a:bodyPr/>
          <a:lstStyle/>
          <a:p>
            <a:pPr>
              <a:buNone/>
            </a:pPr>
            <a:r>
              <a:rPr lang="fr-FR"/>
              <a:t>Sphinx </a:t>
            </a:r>
            <a:r>
              <a:rPr lang="fr-FR" err="1"/>
              <a:t>Scale</a:t>
            </a:r>
            <a:r>
              <a:rPr lang="fr-FR"/>
              <a:t> factor : 0.5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/>
              <a:t>Times are </a:t>
            </a:r>
            <a:r>
              <a:rPr lang="fr-FR" err="1"/>
              <a:t>considerably</a:t>
            </a:r>
            <a:r>
              <a:rPr lang="fr-FR"/>
              <a:t> </a:t>
            </a:r>
            <a:r>
              <a:rPr lang="fr-FR" err="1"/>
              <a:t>smaller</a:t>
            </a:r>
            <a:r>
              <a:rPr lang="fr-FR"/>
              <a:t> in </a:t>
            </a:r>
            <a:r>
              <a:rPr lang="fr-FR" err="1"/>
              <a:t>this</a:t>
            </a:r>
            <a:r>
              <a:rPr lang="fr-FR"/>
              <a:t> second run</a:t>
            </a:r>
          </a:p>
          <a:p>
            <a:pPr marL="0" indent="0">
              <a:buNone/>
            </a:pPr>
            <a:r>
              <a:rPr lang="fr-FR"/>
              <a:t>    Pattern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same</a:t>
            </a:r>
            <a:r>
              <a:rPr lang="fr-FR"/>
              <a:t>, but times have </a:t>
            </a:r>
            <a:r>
              <a:rPr lang="fr-FR" err="1"/>
              <a:t>decreased</a:t>
            </a:r>
            <a:r>
              <a:rPr lang="fr-FR"/>
              <a:t> </a:t>
            </a:r>
            <a:r>
              <a:rPr lang="fr-FR" err="1"/>
              <a:t>almost</a:t>
            </a:r>
            <a:r>
              <a:rPr lang="fr-FR"/>
              <a:t> by </a:t>
            </a:r>
            <a:r>
              <a:rPr lang="fr-FR" err="1"/>
              <a:t>half</a:t>
            </a:r>
            <a:r>
              <a:rPr lang="fr-FR"/>
              <a:t> (</a:t>
            </a:r>
            <a:r>
              <a:rPr lang="fr-FR" err="1"/>
              <a:t>linearity</a:t>
            </a:r>
            <a:r>
              <a:rPr lang="fr-FR"/>
              <a:t>?)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3" name="Image 2" descr="Une image contenant texte, diagramme, ligne, Parallèle&#10;&#10;Description générée automatiquement">
            <a:extLst>
              <a:ext uri="{FF2B5EF4-FFF2-40B4-BE49-F238E27FC236}">
                <a16:creationId xmlns:a16="http://schemas.microsoft.com/office/drawing/2014/main" id="{8EE5BE47-D6C9-4E32-0860-003127FB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8" t="9079" r="4691" b="22607"/>
          <a:stretch/>
        </p:blipFill>
        <p:spPr>
          <a:xfrm>
            <a:off x="80984" y="1248189"/>
            <a:ext cx="8840149" cy="16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6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09" y="3411244"/>
            <a:ext cx="4809246" cy="122392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application-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Sphinx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614258" y="3506624"/>
            <a:ext cx="4702633" cy="745233"/>
          </a:xfrm>
        </p:spPr>
        <p:txBody>
          <a:bodyPr/>
          <a:lstStyle/>
          <a:p>
            <a:pPr>
              <a:buNone/>
            </a:pPr>
            <a:r>
              <a:rPr lang="fr-FR"/>
              <a:t>Sphinx </a:t>
            </a:r>
            <a:r>
              <a:rPr lang="fr-FR" err="1"/>
              <a:t>Scale</a:t>
            </a:r>
            <a:r>
              <a:rPr lang="fr-FR"/>
              <a:t> factor : 0.33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r>
              <a:rPr lang="fr-FR" err="1"/>
              <a:t>Linearity</a:t>
            </a:r>
            <a:r>
              <a:rPr lang="fr-FR"/>
              <a:t> shows </a:t>
            </a:r>
            <a:r>
              <a:rPr lang="fr-FR" err="1"/>
              <a:t>again</a:t>
            </a:r>
            <a:endParaRPr lang="fr-FR"/>
          </a:p>
          <a:p>
            <a:pPr>
              <a:buNone/>
            </a:pPr>
            <a:r>
              <a:rPr lang="fr-FR"/>
              <a:t>Time variance </a:t>
            </a:r>
            <a:r>
              <a:rPr lang="fr-FR" err="1"/>
              <a:t>also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to </a:t>
            </a:r>
            <a:r>
              <a:rPr lang="fr-FR" err="1"/>
              <a:t>scale</a:t>
            </a:r>
            <a:r>
              <a:rPr lang="fr-FR"/>
              <a:t> down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scaling</a:t>
            </a:r>
            <a:r>
              <a:rPr lang="fr-FR"/>
              <a:t> factor</a:t>
            </a:r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2" name="Image 1" descr="Une image contenant texte, diagramme, ligne, Parallèle&#10;&#10;Description générée automatiquement">
            <a:extLst>
              <a:ext uri="{FF2B5EF4-FFF2-40B4-BE49-F238E27FC236}">
                <a16:creationId xmlns:a16="http://schemas.microsoft.com/office/drawing/2014/main" id="{AA27F604-42B2-DDCA-FF30-2CDCF2A3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" b="20582"/>
          <a:stretch/>
        </p:blipFill>
        <p:spPr>
          <a:xfrm>
            <a:off x="114789" y="1219541"/>
            <a:ext cx="8760412" cy="18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92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7150500" cy="476400"/>
          </a:xfrm>
        </p:spPr>
        <p:txBody>
          <a:bodyPr/>
          <a:lstStyle/>
          <a:p>
            <a:r>
              <a:rPr lang="de-DE"/>
              <a:t>Our application – Sphinx </a:t>
            </a:r>
            <a:r>
              <a:rPr lang="de-DE" err="1"/>
              <a:t>Comparative</a:t>
            </a:r>
            <a:r>
              <a:rPr lang="de-DE"/>
              <a:t> </a:t>
            </a:r>
            <a:r>
              <a:rPr lang="de-DE" err="1"/>
              <a:t>results</a:t>
            </a:r>
            <a:br>
              <a:rPr lang="de-DE"/>
            </a:br>
            <a:endParaRPr lang="de-DE"/>
          </a:p>
        </p:txBody>
      </p:sp>
      <p:pic>
        <p:nvPicPr>
          <p:cNvPr id="5" name="Image 4" descr="Une image contenant texte, Tracé, capture d’écran, ligne&#10;&#10;Description générée automatiquement">
            <a:extLst>
              <a:ext uri="{FF2B5EF4-FFF2-40B4-BE49-F238E27FC236}">
                <a16:creationId xmlns:a16="http://schemas.microsoft.com/office/drawing/2014/main" id="{97416ACD-96EB-DF5E-4326-10698810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58137"/>
            <a:ext cx="2524125" cy="1417701"/>
          </a:xfrm>
          <a:prstGeom prst="rect">
            <a:avLst/>
          </a:prstGeom>
        </p:spPr>
      </p:pic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F81CD1C-E570-3B44-2DD1-8BC34363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861680"/>
            <a:ext cx="2590800" cy="1439191"/>
          </a:xfrm>
          <a:prstGeom prst="rect">
            <a:avLst/>
          </a:prstGeom>
        </p:spPr>
      </p:pic>
      <p:pic>
        <p:nvPicPr>
          <p:cNvPr id="8" name="Image 7" descr="Une image contenant texte, capture d’écran, nombre, Tracé&#10;&#10;Description générée automatiquement">
            <a:extLst>
              <a:ext uri="{FF2B5EF4-FFF2-40B4-BE49-F238E27FC236}">
                <a16:creationId xmlns:a16="http://schemas.microsoft.com/office/drawing/2014/main" id="{148BF70F-8B5D-E34F-B086-1A388A4F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1861680"/>
            <a:ext cx="2600325" cy="14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80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761033" cy="476400"/>
          </a:xfrm>
        </p:spPr>
        <p:txBody>
          <a:bodyPr/>
          <a:lstStyle/>
          <a:p>
            <a:r>
              <a:rPr lang="de-DE"/>
              <a:t>Our application –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ElasticSearch</a:t>
            </a:r>
            <a:br>
              <a:rPr lang="de-DE"/>
            </a:br>
            <a:endParaRPr lang="de-DE"/>
          </a:p>
        </p:txBody>
      </p:sp>
      <p:pic>
        <p:nvPicPr>
          <p:cNvPr id="3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5C9C0741-97A9-2BC7-1990-639E1DBE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09" y="3411244"/>
            <a:ext cx="5541612" cy="1101396"/>
          </a:xfrm>
          <a:prstGeom prst="rect">
            <a:avLst/>
          </a:prstGeom>
        </p:spPr>
      </p:pic>
      <p:sp>
        <p:nvSpPr>
          <p:cNvPr id="7" name="Espace réservé du texte 15">
            <a:extLst>
              <a:ext uri="{FF2B5EF4-FFF2-40B4-BE49-F238E27FC236}">
                <a16:creationId xmlns:a16="http://schemas.microsoft.com/office/drawing/2014/main" id="{05EC33C8-E444-A670-88C6-A0AAEA9A58DF}"/>
              </a:ext>
            </a:extLst>
          </p:cNvPr>
          <p:cNvSpPr txBox="1">
            <a:spLocks/>
          </p:cNvSpPr>
          <p:nvPr/>
        </p:nvSpPr>
        <p:spPr>
          <a:xfrm>
            <a:off x="1498901" y="3441145"/>
            <a:ext cx="5541612" cy="51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fr-FR" err="1"/>
              <a:t>ElasticSearch</a:t>
            </a:r>
            <a:r>
              <a:rPr lang="fr-FR"/>
              <a:t> </a:t>
            </a:r>
            <a:r>
              <a:rPr lang="fr-FR" err="1"/>
              <a:t>Scale</a:t>
            </a:r>
            <a:r>
              <a:rPr lang="fr-FR"/>
              <a:t> factor : 1x</a:t>
            </a:r>
          </a:p>
          <a:p>
            <a:pPr>
              <a:buFont typeface="Roboto"/>
              <a:buNone/>
            </a:pPr>
            <a:r>
              <a:rPr lang="fr-FR" err="1"/>
              <a:t>We</a:t>
            </a:r>
            <a:r>
              <a:rPr lang="fr-FR"/>
              <a:t> can observe a high dispersion of the exécution time for all </a:t>
            </a:r>
            <a:r>
              <a:rPr lang="fr-FR" err="1"/>
              <a:t>queries</a:t>
            </a:r>
            <a:r>
              <a:rPr lang="fr-FR"/>
              <a:t>,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Query</a:t>
            </a:r>
            <a:r>
              <a:rPr lang="fr-FR"/>
              <a:t> 11 </a:t>
            </a:r>
            <a:r>
              <a:rPr lang="fr-FR" err="1"/>
              <a:t>reaching</a:t>
            </a:r>
            <a:r>
              <a:rPr lang="fr-FR"/>
              <a:t> a max. </a:t>
            </a:r>
            <a:r>
              <a:rPr lang="fr-FR" err="1"/>
              <a:t>average</a:t>
            </a:r>
            <a:r>
              <a:rPr lang="fr-FR"/>
              <a:t> of </a:t>
            </a:r>
            <a:r>
              <a:rPr lang="fr-FR" err="1"/>
              <a:t>almost</a:t>
            </a:r>
            <a:r>
              <a:rPr lang="fr-FR"/>
              <a:t> 20 ms.</a:t>
            </a:r>
          </a:p>
          <a:p>
            <a:pPr>
              <a:buFont typeface="Roboto"/>
              <a:buNone/>
            </a:pPr>
            <a:endParaRPr lang="fr-FR"/>
          </a:p>
        </p:txBody>
      </p:sp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9C45CC1-CD5E-9F8B-8B45-DC297DF5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65" y="1570981"/>
            <a:ext cx="2730920" cy="1630018"/>
          </a:xfrm>
          <a:prstGeom prst="rect">
            <a:avLst/>
          </a:prstGeom>
        </p:spPr>
      </p:pic>
      <p:pic>
        <p:nvPicPr>
          <p:cNvPr id="15" name="Grafik 14" descr="Ein Bild, das Text, Diagramm, Zahl, Reihe enthält.&#10;&#10;Automatisch generierte Beschreibung">
            <a:extLst>
              <a:ext uri="{FF2B5EF4-FFF2-40B4-BE49-F238E27FC236}">
                <a16:creationId xmlns:a16="http://schemas.microsoft.com/office/drawing/2014/main" id="{4CFB7A9E-2745-66AB-9C8F-3D3D035A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987" y="1574358"/>
            <a:ext cx="2702317" cy="1692326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282A0D2-E9D1-684E-CC7E-099CF8C0B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304" y="1570980"/>
            <a:ext cx="2702317" cy="169570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5AED43D-9C36-85B1-B1A3-E305FF904773}"/>
              </a:ext>
            </a:extLst>
          </p:cNvPr>
          <p:cNvSpPr txBox="1"/>
          <p:nvPr/>
        </p:nvSpPr>
        <p:spPr>
          <a:xfrm>
            <a:off x="311700" y="1023058"/>
            <a:ext cx="593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Factor</a:t>
            </a:r>
            <a:r>
              <a:rPr lang="de-DE"/>
              <a:t> 1:</a:t>
            </a:r>
          </a:p>
        </p:txBody>
      </p:sp>
    </p:spTree>
    <p:extLst>
      <p:ext uri="{BB962C8B-B14F-4D97-AF65-F5344CB8AC3E}">
        <p14:creationId xmlns:p14="http://schemas.microsoft.com/office/powerpoint/2010/main" val="1640961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532433" cy="476400"/>
          </a:xfrm>
        </p:spPr>
        <p:txBody>
          <a:bodyPr/>
          <a:lstStyle/>
          <a:p>
            <a:r>
              <a:rPr lang="de-DE"/>
              <a:t>Our application –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ElasticSearch</a:t>
            </a:r>
            <a:br>
              <a:rPr lang="de-DE"/>
            </a:b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5EE8DB-7FC3-B906-E47A-ACF84EB64DC3}"/>
              </a:ext>
            </a:extLst>
          </p:cNvPr>
          <p:cNvSpPr txBox="1"/>
          <p:nvPr/>
        </p:nvSpPr>
        <p:spPr>
          <a:xfrm>
            <a:off x="311700" y="1023058"/>
            <a:ext cx="593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Factor</a:t>
            </a:r>
            <a:r>
              <a:rPr lang="de-DE"/>
              <a:t> 0.5:</a:t>
            </a:r>
          </a:p>
        </p:txBody>
      </p:sp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5CF1EB8-D396-BCD9-AEC6-76EF6CE8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6" y="1602786"/>
            <a:ext cx="2702317" cy="1668681"/>
          </a:xfrm>
          <a:prstGeom prst="rect">
            <a:avLst/>
          </a:prstGeom>
        </p:spPr>
      </p:pic>
      <p:pic>
        <p:nvPicPr>
          <p:cNvPr id="11" name="Grafik 10" descr="Ein Bild, das Text, Zahl, Reihe, Diagramm enthält.&#10;&#10;Automatisch generierte Beschreibung">
            <a:extLst>
              <a:ext uri="{FF2B5EF4-FFF2-40B4-BE49-F238E27FC236}">
                <a16:creationId xmlns:a16="http://schemas.microsoft.com/office/drawing/2014/main" id="{D0AEE558-BD01-A780-7957-7E758256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63" y="1565882"/>
            <a:ext cx="2877758" cy="1750036"/>
          </a:xfrm>
          <a:prstGeom prst="rect">
            <a:avLst/>
          </a:prstGeom>
        </p:spPr>
      </p:pic>
      <p:pic>
        <p:nvPicPr>
          <p:cNvPr id="13" name="Grafik 12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B36C3372-BB15-87A2-C8BB-0882FCA9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312" y="1602786"/>
            <a:ext cx="2775310" cy="1750036"/>
          </a:xfrm>
          <a:prstGeom prst="rect">
            <a:avLst/>
          </a:prstGeom>
        </p:spPr>
      </p:pic>
      <p:pic>
        <p:nvPicPr>
          <p:cNvPr id="14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51A7FA-5192-768B-DF44-84211FFCB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809" y="3411244"/>
            <a:ext cx="4809246" cy="1223927"/>
          </a:xfrm>
          <a:prstGeom prst="rect">
            <a:avLst/>
          </a:prstGeom>
        </p:spPr>
      </p:pic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A0E13FD-826C-9260-BFD4-BB6836833107}"/>
              </a:ext>
            </a:extLst>
          </p:cNvPr>
          <p:cNvSpPr txBox="1">
            <a:spLocks/>
          </p:cNvSpPr>
          <p:nvPr/>
        </p:nvSpPr>
        <p:spPr>
          <a:xfrm>
            <a:off x="1614258" y="3506624"/>
            <a:ext cx="4702633" cy="121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fr-FR" err="1"/>
              <a:t>ElasticSearch</a:t>
            </a:r>
            <a:r>
              <a:rPr lang="fr-FR"/>
              <a:t> </a:t>
            </a:r>
            <a:r>
              <a:rPr lang="fr-FR" err="1"/>
              <a:t>Scale</a:t>
            </a:r>
            <a:r>
              <a:rPr lang="fr-FR"/>
              <a:t> factor : 0.5</a:t>
            </a:r>
          </a:p>
          <a:p>
            <a:pPr>
              <a:buFont typeface="Roboto"/>
              <a:buNone/>
            </a:pPr>
            <a:r>
              <a:rPr lang="fr-FR"/>
              <a:t>The </a:t>
            </a:r>
            <a:r>
              <a:rPr lang="fr-FR" err="1"/>
              <a:t>Average</a:t>
            </a:r>
            <a:r>
              <a:rPr lang="fr-FR"/>
              <a:t> runtime </a:t>
            </a:r>
            <a:r>
              <a:rPr lang="fr-FR" err="1"/>
              <a:t>becomes</a:t>
            </a:r>
            <a:r>
              <a:rPr lang="fr-FR"/>
              <a:t> more </a:t>
            </a:r>
            <a:r>
              <a:rPr lang="fr-FR" err="1"/>
              <a:t>even</a:t>
            </a:r>
            <a:r>
              <a:rPr lang="fr-FR"/>
              <a:t>,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Query</a:t>
            </a:r>
            <a:r>
              <a:rPr lang="fr-FR"/>
              <a:t> 11 </a:t>
            </a:r>
            <a:r>
              <a:rPr lang="fr-FR" err="1"/>
              <a:t>reaching</a:t>
            </a:r>
            <a:r>
              <a:rPr lang="fr-FR"/>
              <a:t> a max. </a:t>
            </a:r>
            <a:r>
              <a:rPr lang="fr-FR" err="1"/>
              <a:t>average</a:t>
            </a:r>
            <a:r>
              <a:rPr lang="fr-FR"/>
              <a:t> runtime of 17.5 ms</a:t>
            </a:r>
          </a:p>
        </p:txBody>
      </p:sp>
    </p:spTree>
    <p:extLst>
      <p:ext uri="{BB962C8B-B14F-4D97-AF65-F5344CB8AC3E}">
        <p14:creationId xmlns:p14="http://schemas.microsoft.com/office/powerpoint/2010/main" val="485085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193766" cy="476400"/>
          </a:xfrm>
        </p:spPr>
        <p:txBody>
          <a:bodyPr/>
          <a:lstStyle/>
          <a:p>
            <a:r>
              <a:rPr lang="de-DE"/>
              <a:t>Our application –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ElasticSearch</a:t>
            </a:r>
            <a:br>
              <a:rPr lang="de-DE"/>
            </a:b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8630FB-6361-13EC-C657-9920DF8588C8}"/>
              </a:ext>
            </a:extLst>
          </p:cNvPr>
          <p:cNvSpPr txBox="1"/>
          <p:nvPr/>
        </p:nvSpPr>
        <p:spPr>
          <a:xfrm>
            <a:off x="311700" y="1023058"/>
            <a:ext cx="593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Factor</a:t>
            </a:r>
            <a:r>
              <a:rPr lang="de-DE"/>
              <a:t> 0.3:</a:t>
            </a:r>
          </a:p>
        </p:txBody>
      </p:sp>
      <p:pic>
        <p:nvPicPr>
          <p:cNvPr id="13" name="Grafik 1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E361EED8-2525-9C1A-92EB-F35BDBC9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1" y="1596594"/>
            <a:ext cx="2836239" cy="1751378"/>
          </a:xfrm>
          <a:prstGeom prst="rect">
            <a:avLst/>
          </a:prstGeom>
        </p:spPr>
      </p:pic>
      <p:pic>
        <p:nvPicPr>
          <p:cNvPr id="8" name="Grafik 7" descr="Ein Bild, das Text, Zahl, Reihe, Diagramm enthält.&#10;&#10;Automatisch generierte Beschreibung">
            <a:extLst>
              <a:ext uri="{FF2B5EF4-FFF2-40B4-BE49-F238E27FC236}">
                <a16:creationId xmlns:a16="http://schemas.microsoft.com/office/drawing/2014/main" id="{BCB2A12A-BB20-F22B-8FF5-81C7293F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90" y="1607889"/>
            <a:ext cx="2879965" cy="1751379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D8E3CE6-DECE-8F55-26E0-E02DD141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718" y="1607230"/>
            <a:ext cx="2836239" cy="1740742"/>
          </a:xfrm>
          <a:prstGeom prst="rect">
            <a:avLst/>
          </a:prstGeom>
        </p:spPr>
      </p:pic>
      <p:pic>
        <p:nvPicPr>
          <p:cNvPr id="1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C6BB6A98-4531-77DC-83DA-A9AB0D78B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809" y="3411244"/>
            <a:ext cx="4809246" cy="1223927"/>
          </a:xfrm>
          <a:prstGeom prst="rect">
            <a:avLst/>
          </a:prstGeom>
        </p:spPr>
      </p:pic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6E091A6-2B5B-ADB9-049A-5272AA0EC696}"/>
              </a:ext>
            </a:extLst>
          </p:cNvPr>
          <p:cNvSpPr txBox="1">
            <a:spLocks/>
          </p:cNvSpPr>
          <p:nvPr/>
        </p:nvSpPr>
        <p:spPr>
          <a:xfrm>
            <a:off x="1614258" y="3506624"/>
            <a:ext cx="4702633" cy="121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fr-FR" err="1"/>
              <a:t>ElasticSearch</a:t>
            </a:r>
            <a:r>
              <a:rPr lang="fr-FR"/>
              <a:t> </a:t>
            </a:r>
            <a:r>
              <a:rPr lang="fr-FR" err="1"/>
              <a:t>Scale</a:t>
            </a:r>
            <a:r>
              <a:rPr lang="fr-FR"/>
              <a:t> factor : 0.3</a:t>
            </a:r>
          </a:p>
          <a:p>
            <a:pPr>
              <a:buFont typeface="Roboto"/>
              <a:buNone/>
            </a:pPr>
            <a:r>
              <a:rPr lang="fr-FR"/>
              <a:t>Consistent </a:t>
            </a:r>
            <a:r>
              <a:rPr lang="fr-FR" err="1"/>
              <a:t>average</a:t>
            </a:r>
            <a:r>
              <a:rPr lang="fr-FR"/>
              <a:t> runtime of </a:t>
            </a:r>
            <a:r>
              <a:rPr lang="fr-FR" err="1"/>
              <a:t>around</a:t>
            </a:r>
            <a:r>
              <a:rPr lang="fr-FR"/>
              <a:t> 8 ms,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behaviour</a:t>
            </a:r>
            <a:r>
              <a:rPr lang="fr-FR"/>
              <a:t> as for </a:t>
            </a:r>
            <a:r>
              <a:rPr lang="fr-FR" err="1"/>
              <a:t>Scale</a:t>
            </a:r>
            <a:r>
              <a:rPr lang="fr-FR"/>
              <a:t> 0.5</a:t>
            </a:r>
          </a:p>
        </p:txBody>
      </p:sp>
    </p:spTree>
    <p:extLst>
      <p:ext uri="{BB962C8B-B14F-4D97-AF65-F5344CB8AC3E}">
        <p14:creationId xmlns:p14="http://schemas.microsoft.com/office/powerpoint/2010/main" val="699044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806896"/>
            <a:ext cx="7493400" cy="476400"/>
          </a:xfrm>
        </p:spPr>
        <p:txBody>
          <a:bodyPr/>
          <a:lstStyle/>
          <a:p>
            <a:r>
              <a:rPr lang="de-DE"/>
              <a:t>Our application – </a:t>
            </a:r>
            <a:r>
              <a:rPr lang="de-DE" err="1"/>
              <a:t>ElasticSearch</a:t>
            </a:r>
            <a:r>
              <a:rPr lang="de-DE"/>
              <a:t> </a:t>
            </a:r>
            <a:r>
              <a:rPr lang="de-DE" err="1"/>
              <a:t>Comparative</a:t>
            </a:r>
            <a:r>
              <a:rPr lang="de-DE"/>
              <a:t> </a:t>
            </a:r>
            <a:r>
              <a:rPr lang="de-DE" err="1"/>
              <a:t>results</a:t>
            </a:r>
            <a:br>
              <a:rPr lang="de-DE"/>
            </a:br>
            <a:endParaRPr lang="de-DE"/>
          </a:p>
        </p:txBody>
      </p:sp>
      <p:pic>
        <p:nvPicPr>
          <p:cNvPr id="8" name="Image 7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31FD8462-D7A9-A18A-C8EB-6B8D8428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5867"/>
            <a:ext cx="2819400" cy="1562241"/>
          </a:xfrm>
          <a:prstGeom prst="rect">
            <a:avLst/>
          </a:prstGeom>
        </p:spPr>
      </p:pic>
      <p:pic>
        <p:nvPicPr>
          <p:cNvPr id="9" name="Image 8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33094796-5C4B-CF74-16FC-228B1B0A0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1800987"/>
            <a:ext cx="2781300" cy="1551051"/>
          </a:xfrm>
          <a:prstGeom prst="rect">
            <a:avLst/>
          </a:prstGeom>
        </p:spPr>
      </p:pic>
      <p:pic>
        <p:nvPicPr>
          <p:cNvPr id="10" name="Image 9" descr="Une image contenant texte, Tracé, nombre, diagramme&#10;&#10;Description générée automatiquement">
            <a:extLst>
              <a:ext uri="{FF2B5EF4-FFF2-40B4-BE49-F238E27FC236}">
                <a16:creationId xmlns:a16="http://schemas.microsoft.com/office/drawing/2014/main" id="{2A1F083A-DA39-6A18-7532-E14401035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225" y="1839087"/>
            <a:ext cx="2590800" cy="15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1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/>
              <a:t>Our application –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OpenSearch</a:t>
            </a:r>
            <a:br>
              <a:rPr lang="de-DE"/>
            </a:br>
            <a:endParaRPr lang="de-DE"/>
          </a:p>
        </p:txBody>
      </p:sp>
      <p:pic>
        <p:nvPicPr>
          <p:cNvPr id="4" name="Image 3" descr="Une image contenant texte, nombre, ligne, diagramme&#10;&#10;Description générée automatiquement">
            <a:extLst>
              <a:ext uri="{FF2B5EF4-FFF2-40B4-BE49-F238E27FC236}">
                <a16:creationId xmlns:a16="http://schemas.microsoft.com/office/drawing/2014/main" id="{1BCC14B3-DAC2-CEAA-2793-ECF6822C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35" y="1641764"/>
            <a:ext cx="2549795" cy="1496291"/>
          </a:xfrm>
          <a:prstGeom prst="rect">
            <a:avLst/>
          </a:prstGeom>
        </p:spPr>
      </p:pic>
      <p:pic>
        <p:nvPicPr>
          <p:cNvPr id="13" name="Grafik 1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44BA357-0DF1-0D9C-313F-528B5689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57681"/>
            <a:ext cx="2777897" cy="1757020"/>
          </a:xfrm>
          <a:prstGeom prst="rect">
            <a:avLst/>
          </a:prstGeom>
        </p:spPr>
      </p:pic>
      <p:pic>
        <p:nvPicPr>
          <p:cNvPr id="7" name="Grafik 6" descr="Ein Bild, das Text, Reihe, Zahl, Diagramm enthält.&#10;&#10;Automatisch generierte Beschreibung">
            <a:extLst>
              <a:ext uri="{FF2B5EF4-FFF2-40B4-BE49-F238E27FC236}">
                <a16:creationId xmlns:a16="http://schemas.microsoft.com/office/drawing/2014/main" id="{010A9F92-D336-72C0-0BB4-98B9171E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597" y="1557681"/>
            <a:ext cx="2833903" cy="1757020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8E97FD8-7836-74BC-181F-25F27D5D5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146" y="1557681"/>
            <a:ext cx="2931412" cy="18083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8A1533F-3B8A-F2CD-AC05-C9F023404D07}"/>
              </a:ext>
            </a:extLst>
          </p:cNvPr>
          <p:cNvSpPr txBox="1"/>
          <p:nvPr/>
        </p:nvSpPr>
        <p:spPr>
          <a:xfrm>
            <a:off x="311700" y="1023058"/>
            <a:ext cx="593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Factor</a:t>
            </a:r>
            <a:r>
              <a:rPr lang="de-DE"/>
              <a:t> 1:</a:t>
            </a:r>
          </a:p>
        </p:txBody>
      </p:sp>
      <p:pic>
        <p:nvPicPr>
          <p:cNvPr id="1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6F3D0A72-8F9F-0F1E-F02F-8D23B613B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809" y="3411244"/>
            <a:ext cx="4809246" cy="1223927"/>
          </a:xfrm>
          <a:prstGeom prst="rect">
            <a:avLst/>
          </a:prstGeom>
        </p:spPr>
      </p:pic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22675C8A-6D3B-27E7-726F-9E4FE7D5353C}"/>
              </a:ext>
            </a:extLst>
          </p:cNvPr>
          <p:cNvSpPr txBox="1">
            <a:spLocks/>
          </p:cNvSpPr>
          <p:nvPr/>
        </p:nvSpPr>
        <p:spPr>
          <a:xfrm>
            <a:off x="1615809" y="3514656"/>
            <a:ext cx="4702633" cy="121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fr-FR" err="1"/>
              <a:t>OpenSearch</a:t>
            </a:r>
            <a:r>
              <a:rPr lang="fr-FR"/>
              <a:t> </a:t>
            </a:r>
            <a:r>
              <a:rPr lang="fr-FR" err="1"/>
              <a:t>Scale</a:t>
            </a:r>
            <a:r>
              <a:rPr lang="fr-FR"/>
              <a:t> factor : 1</a:t>
            </a:r>
          </a:p>
          <a:p>
            <a:pPr>
              <a:buFont typeface="Roboto"/>
              <a:buNone/>
            </a:pPr>
            <a:r>
              <a:rPr lang="fr-FR" err="1"/>
              <a:t>Average</a:t>
            </a:r>
            <a:r>
              <a:rPr lang="fr-FR"/>
              <a:t> runtimes go up to </a:t>
            </a:r>
            <a:r>
              <a:rPr lang="fr-FR" err="1"/>
              <a:t>almost</a:t>
            </a:r>
            <a:r>
              <a:rPr lang="fr-FR"/>
              <a:t> 20 ms due to single </a:t>
            </a:r>
            <a:r>
              <a:rPr lang="fr-FR" err="1"/>
              <a:t>breakout</a:t>
            </a:r>
            <a:r>
              <a:rPr lang="fr-FR"/>
              <a:t> </a:t>
            </a:r>
            <a:r>
              <a:rPr lang="fr-FR" err="1"/>
              <a:t>events</a:t>
            </a:r>
            <a:r>
              <a:rPr lang="fr-FR"/>
              <a:t> but </a:t>
            </a:r>
            <a:r>
              <a:rPr lang="fr-FR" err="1"/>
              <a:t>mostly</a:t>
            </a:r>
            <a:r>
              <a:rPr lang="fr-FR"/>
              <a:t> </a:t>
            </a:r>
            <a:r>
              <a:rPr lang="fr-FR" err="1"/>
              <a:t>stay</a:t>
            </a:r>
            <a:r>
              <a:rPr lang="fr-FR"/>
              <a:t> </a:t>
            </a:r>
            <a:r>
              <a:rPr lang="fr-FR" err="1"/>
              <a:t>below</a:t>
            </a:r>
            <a:r>
              <a:rPr lang="fr-FR"/>
              <a:t> 20 ms.  </a:t>
            </a:r>
          </a:p>
        </p:txBody>
      </p:sp>
    </p:spTree>
    <p:extLst>
      <p:ext uri="{BB962C8B-B14F-4D97-AF65-F5344CB8AC3E}">
        <p14:creationId xmlns:p14="http://schemas.microsoft.com/office/powerpoint/2010/main" val="2867828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 </a:t>
            </a:r>
            <a:r>
              <a:rPr lang="de-DE" err="1"/>
              <a:t>application</a:t>
            </a:r>
            <a:r>
              <a:rPr lang="de-DE"/>
              <a:t> –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OpenSearch</a:t>
            </a:r>
            <a:br>
              <a:rPr lang="de-DE"/>
            </a:b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CC0A1B4-EB67-ABA6-10B4-AB8B311BE89F}"/>
              </a:ext>
            </a:extLst>
          </p:cNvPr>
          <p:cNvSpPr txBox="1"/>
          <p:nvPr/>
        </p:nvSpPr>
        <p:spPr>
          <a:xfrm>
            <a:off x="311700" y="1023058"/>
            <a:ext cx="593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Factor</a:t>
            </a:r>
            <a:r>
              <a:rPr lang="de-DE"/>
              <a:t> 0.5:</a:t>
            </a:r>
          </a:p>
        </p:txBody>
      </p:sp>
      <p:pic>
        <p:nvPicPr>
          <p:cNvPr id="8" name="Grafik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27B5EF7-AE45-83BA-739F-AF276628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59" y="1422269"/>
            <a:ext cx="2868033" cy="1792521"/>
          </a:xfrm>
          <a:prstGeom prst="rect">
            <a:avLst/>
          </a:prstGeom>
        </p:spPr>
      </p:pic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54BBF8F9-4254-F073-A75D-1F5C9D3D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" y="1422269"/>
            <a:ext cx="2845089" cy="1778181"/>
          </a:xfrm>
          <a:prstGeom prst="rect">
            <a:avLst/>
          </a:prstGeom>
        </p:spPr>
      </p:pic>
      <p:pic>
        <p:nvPicPr>
          <p:cNvPr id="18" name="Grafik 17" descr="Ein Bild, das Text, Zahl, Diagramm, Reihe enthält.&#10;&#10;Automatisch generierte Beschreibung">
            <a:extLst>
              <a:ext uri="{FF2B5EF4-FFF2-40B4-BE49-F238E27FC236}">
                <a16:creationId xmlns:a16="http://schemas.microsoft.com/office/drawing/2014/main" id="{2FDFE177-6317-BF5F-1925-9A6048CBC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75" y="1422269"/>
            <a:ext cx="2868034" cy="1778181"/>
          </a:xfrm>
          <a:prstGeom prst="rect">
            <a:avLst/>
          </a:prstGeom>
        </p:spPr>
      </p:pic>
      <p:pic>
        <p:nvPicPr>
          <p:cNvPr id="19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656B909A-64E9-2DD9-A41C-4145AB156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809" y="3411244"/>
            <a:ext cx="4809246" cy="1039660"/>
          </a:xfrm>
          <a:prstGeom prst="rect">
            <a:avLst/>
          </a:prstGeom>
        </p:spPr>
      </p:pic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6F6F3075-5DBE-6064-9942-033CF11E9461}"/>
              </a:ext>
            </a:extLst>
          </p:cNvPr>
          <p:cNvSpPr txBox="1">
            <a:spLocks/>
          </p:cNvSpPr>
          <p:nvPr/>
        </p:nvSpPr>
        <p:spPr>
          <a:xfrm>
            <a:off x="1623760" y="3506624"/>
            <a:ext cx="4702633" cy="102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fr-FR" err="1"/>
              <a:t>OpenSearch</a:t>
            </a:r>
            <a:r>
              <a:rPr lang="fr-FR"/>
              <a:t> </a:t>
            </a:r>
            <a:r>
              <a:rPr lang="fr-FR" err="1"/>
              <a:t>Scale</a:t>
            </a:r>
            <a:r>
              <a:rPr lang="fr-FR"/>
              <a:t> factor : 0.3</a:t>
            </a:r>
          </a:p>
          <a:p>
            <a:pPr>
              <a:buFont typeface="Roboto"/>
              <a:buNone/>
            </a:pPr>
            <a:r>
              <a:rPr lang="fr-FR"/>
              <a:t>Up to 27 ms for </a:t>
            </a:r>
            <a:r>
              <a:rPr lang="fr-FR" err="1"/>
              <a:t>individual</a:t>
            </a:r>
            <a:r>
              <a:rPr lang="fr-FR"/>
              <a:t> runs </a:t>
            </a:r>
            <a:r>
              <a:rPr lang="fr-FR" err="1"/>
              <a:t>with</a:t>
            </a:r>
            <a:r>
              <a:rPr lang="fr-FR"/>
              <a:t> an </a:t>
            </a:r>
            <a:r>
              <a:rPr lang="fr-FR" err="1"/>
              <a:t>average</a:t>
            </a:r>
            <a:r>
              <a:rPr lang="fr-FR"/>
              <a:t> runtime of </a:t>
            </a:r>
            <a:r>
              <a:rPr lang="fr-FR" err="1"/>
              <a:t>between</a:t>
            </a:r>
            <a:r>
              <a:rPr lang="fr-FR"/>
              <a:t> 4 and 14 ms</a:t>
            </a:r>
          </a:p>
          <a:p>
            <a:pPr>
              <a:buFont typeface="Roboto"/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540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5893200" cy="476400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application–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OpenSearch</a:t>
            </a:r>
            <a:br>
              <a:rPr lang="de-DE"/>
            </a:br>
            <a:endParaRPr lang="de-DE"/>
          </a:p>
        </p:txBody>
      </p:sp>
      <p:pic>
        <p:nvPicPr>
          <p:cNvPr id="2" name="Image 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42D8BAE9-7D15-AAF8-C126-CAD48899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0" y="1434042"/>
            <a:ext cx="2917160" cy="1847850"/>
          </a:xfrm>
          <a:prstGeom prst="rect">
            <a:avLst/>
          </a:prstGeom>
        </p:spPr>
      </p:pic>
      <p:pic>
        <p:nvPicPr>
          <p:cNvPr id="4" name="Image 3" descr="Une image contenant texte, nombre, diagramme, ligne&#10;&#10;Description générée automatiquement">
            <a:extLst>
              <a:ext uri="{FF2B5EF4-FFF2-40B4-BE49-F238E27FC236}">
                <a16:creationId xmlns:a16="http://schemas.microsoft.com/office/drawing/2014/main" id="{E980D744-C35E-78B6-628F-506212A3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089" y="1514475"/>
            <a:ext cx="2656188" cy="1685925"/>
          </a:xfrm>
          <a:prstGeom prst="rect">
            <a:avLst/>
          </a:prstGeom>
        </p:spPr>
      </p:pic>
      <p:pic>
        <p:nvPicPr>
          <p:cNvPr id="12" name="Grafik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13115B39-18EA-6EEB-A0F0-BBC402DF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17061"/>
            <a:ext cx="2709796" cy="1725042"/>
          </a:xfrm>
          <a:prstGeom prst="rect">
            <a:avLst/>
          </a:prstGeom>
        </p:spPr>
      </p:pic>
      <p:pic>
        <p:nvPicPr>
          <p:cNvPr id="7" name="Grafik 6" descr="Ein Bild, das Text, Zahl, Reihe, Diagramm enthält.&#10;&#10;Automatisch generierte Beschreibung">
            <a:extLst>
              <a:ext uri="{FF2B5EF4-FFF2-40B4-BE49-F238E27FC236}">
                <a16:creationId xmlns:a16="http://schemas.microsoft.com/office/drawing/2014/main" id="{237B7982-2855-99B9-9D7C-AA1BE6A70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397" y="1417061"/>
            <a:ext cx="2822713" cy="1762432"/>
          </a:xfrm>
          <a:prstGeom prst="rect">
            <a:avLst/>
          </a:prstGeom>
        </p:spPr>
      </p:pic>
      <p:pic>
        <p:nvPicPr>
          <p:cNvPr id="9" name="Grafik 8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8D8C1ADC-5D22-386C-2DB4-3B4DFF90F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169" y="1386493"/>
            <a:ext cx="2822713" cy="179299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5E6E392-EA48-6C86-A2CE-835D6E46A018}"/>
              </a:ext>
            </a:extLst>
          </p:cNvPr>
          <p:cNvSpPr txBox="1"/>
          <p:nvPr/>
        </p:nvSpPr>
        <p:spPr>
          <a:xfrm>
            <a:off x="311700" y="1023058"/>
            <a:ext cx="593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Factor</a:t>
            </a:r>
            <a:r>
              <a:rPr lang="de-DE"/>
              <a:t> 0.3:</a:t>
            </a:r>
          </a:p>
        </p:txBody>
      </p:sp>
      <p:pic>
        <p:nvPicPr>
          <p:cNvPr id="8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C45293F6-B21C-6E3A-E428-05F7B3F1E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808" y="3411244"/>
            <a:ext cx="5063287" cy="835269"/>
          </a:xfrm>
          <a:prstGeom prst="rect">
            <a:avLst/>
          </a:prstGeom>
        </p:spPr>
      </p:pic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852DDBDE-31AA-712C-F8BC-4B0A63655DC6}"/>
              </a:ext>
            </a:extLst>
          </p:cNvPr>
          <p:cNvSpPr txBox="1">
            <a:spLocks/>
          </p:cNvSpPr>
          <p:nvPr/>
        </p:nvSpPr>
        <p:spPr>
          <a:xfrm>
            <a:off x="1623760" y="3506624"/>
            <a:ext cx="4951042" cy="82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fr-FR" err="1"/>
              <a:t>OpenSearch</a:t>
            </a:r>
            <a:r>
              <a:rPr lang="fr-FR"/>
              <a:t> </a:t>
            </a:r>
            <a:r>
              <a:rPr lang="fr-FR" err="1"/>
              <a:t>Scale</a:t>
            </a:r>
            <a:r>
              <a:rPr lang="fr-FR"/>
              <a:t> factor : 0.3</a:t>
            </a:r>
          </a:p>
          <a:p>
            <a:pPr>
              <a:buFont typeface="Roboto"/>
              <a:buNone/>
            </a:pPr>
            <a:r>
              <a:rPr lang="fr-FR"/>
              <a:t>Single </a:t>
            </a:r>
            <a:r>
              <a:rPr lang="fr-FR" err="1"/>
              <a:t>breakout</a:t>
            </a:r>
            <a:r>
              <a:rPr lang="fr-FR"/>
              <a:t> runtimes, but </a:t>
            </a:r>
            <a:r>
              <a:rPr lang="fr-FR" err="1"/>
              <a:t>averagely</a:t>
            </a:r>
            <a:r>
              <a:rPr lang="fr-FR"/>
              <a:t> </a:t>
            </a:r>
            <a:r>
              <a:rPr lang="fr-FR" err="1"/>
              <a:t>around</a:t>
            </a:r>
            <a:r>
              <a:rPr lang="fr-FR"/>
              <a:t> 10 ms per </a:t>
            </a:r>
            <a:r>
              <a:rPr lang="fr-FR" err="1"/>
              <a:t>execution</a:t>
            </a:r>
            <a:endParaRPr lang="fr-FR"/>
          </a:p>
          <a:p>
            <a:pPr>
              <a:buFont typeface="Roboto"/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44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F9B699B7-CA58-F07B-475D-7C18EF5B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5" y="1570690"/>
            <a:ext cx="8710613" cy="2751668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F80F1F-77B2-36ED-63E7-79FFDCF6E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01" y="2077169"/>
            <a:ext cx="2566672" cy="18078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The significance of a document based on the query provided by the user</a:t>
            </a:r>
          </a:p>
          <a:p>
            <a:r>
              <a:rPr lang="en-US">
                <a:solidFill>
                  <a:schemeClr val="bg2"/>
                </a:solidFill>
              </a:rPr>
              <a:t>Not always just based on matching words, but on context (ex: concert tickets for the current year)</a:t>
            </a:r>
          </a:p>
          <a:p>
            <a:r>
              <a:rPr lang="en-US">
                <a:solidFill>
                  <a:schemeClr val="bg2"/>
                </a:solidFill>
              </a:rPr>
              <a:t>Extracting the essence of a document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8F08BD-5807-048B-ADBE-60668B4F1A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7238" y="2051768"/>
            <a:ext cx="2566672" cy="1807800"/>
          </a:xfrm>
        </p:spPr>
        <p:txBody>
          <a:bodyPr/>
          <a:lstStyle/>
          <a:p>
            <a:r>
              <a:rPr lang="en-US"/>
              <a:t>No definitive correct solution for every query</a:t>
            </a:r>
          </a:p>
          <a:p>
            <a:r>
              <a:rPr lang="en-US"/>
              <a:t>Methods to determine the quality of the provided information needed</a:t>
            </a:r>
          </a:p>
          <a:p>
            <a:r>
              <a:rPr lang="en-US"/>
              <a:t>Testing the effectiveness using pre-labeled databases or user feedback</a:t>
            </a:r>
            <a:endParaRPr lang="de-DE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4CA404-5F37-D47C-E3CA-3CD5C1F919A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4901" y="1663840"/>
            <a:ext cx="2566672" cy="411600"/>
          </a:xfrm>
        </p:spPr>
        <p:txBody>
          <a:bodyPr/>
          <a:lstStyle/>
          <a:p>
            <a:r>
              <a:rPr lang="de-DE" err="1"/>
              <a:t>Relevance</a:t>
            </a:r>
            <a:endParaRPr lang="de-DE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C41C0D-4CAA-8ECB-EC89-867A9BCE5FD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47238" y="1638439"/>
            <a:ext cx="2566672" cy="411600"/>
          </a:xfrm>
        </p:spPr>
        <p:txBody>
          <a:bodyPr/>
          <a:lstStyle/>
          <a:p>
            <a:r>
              <a:rPr lang="de-DE"/>
              <a:t>Evaluation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Conceptual</a:t>
            </a:r>
            <a:r>
              <a:rPr lang="de-DE"/>
              <a:t> Challenges in Search </a:t>
            </a:r>
            <a:r>
              <a:rPr lang="de-DE" err="1"/>
              <a:t>Engines</a:t>
            </a:r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FAD412F2-DBD2-00E2-326C-BBB12064F8BD}"/>
              </a:ext>
            </a:extLst>
          </p:cNvPr>
          <p:cNvSpPr txBox="1">
            <a:spLocks/>
          </p:cNvSpPr>
          <p:nvPr/>
        </p:nvSpPr>
        <p:spPr>
          <a:xfrm>
            <a:off x="6077400" y="2060346"/>
            <a:ext cx="2566672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/>
              <a:t>Understanding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underlying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users</a:t>
            </a:r>
            <a:r>
              <a:rPr lang="de-DE"/>
              <a:t> </a:t>
            </a:r>
            <a:r>
              <a:rPr lang="de-DE" err="1"/>
              <a:t>queries</a:t>
            </a:r>
            <a:r>
              <a:rPr lang="de-DE"/>
              <a:t> (ex: Python: </a:t>
            </a:r>
            <a:r>
              <a:rPr lang="de-DE" err="1"/>
              <a:t>animal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language</a:t>
            </a:r>
            <a:r>
              <a:rPr lang="de-DE"/>
              <a:t>)</a:t>
            </a:r>
          </a:p>
          <a:p>
            <a:r>
              <a:rPr lang="de-DE" err="1"/>
              <a:t>Techniques</a:t>
            </a:r>
            <a:r>
              <a:rPr lang="de-DE"/>
              <a:t> such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query</a:t>
            </a:r>
            <a:r>
              <a:rPr lang="de-DE"/>
              <a:t> </a:t>
            </a:r>
            <a:r>
              <a:rPr lang="de-DE" err="1"/>
              <a:t>suggestion</a:t>
            </a:r>
            <a:r>
              <a:rPr lang="de-DE"/>
              <a:t>, </a:t>
            </a:r>
            <a:r>
              <a:rPr lang="de-DE" err="1"/>
              <a:t>query</a:t>
            </a:r>
            <a:r>
              <a:rPr lang="de-DE"/>
              <a:t> </a:t>
            </a:r>
            <a:r>
              <a:rPr lang="de-DE" err="1"/>
              <a:t>expansion</a:t>
            </a:r>
            <a:r>
              <a:rPr lang="de-DE"/>
              <a:t>, and </a:t>
            </a:r>
            <a:r>
              <a:rPr lang="de-DE" err="1"/>
              <a:t>relevance</a:t>
            </a:r>
            <a:r>
              <a:rPr lang="de-DE"/>
              <a:t> </a:t>
            </a:r>
            <a:r>
              <a:rPr lang="de-DE" err="1"/>
              <a:t>feedback</a:t>
            </a:r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1290F4BE-10F9-F231-A4B0-BEC62A09904D}"/>
              </a:ext>
            </a:extLst>
          </p:cNvPr>
          <p:cNvSpPr txBox="1">
            <a:spLocks/>
          </p:cNvSpPr>
          <p:nvPr/>
        </p:nvSpPr>
        <p:spPr>
          <a:xfrm>
            <a:off x="6077400" y="1648746"/>
            <a:ext cx="256667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Context</a:t>
            </a:r>
            <a:r>
              <a:rPr lang="de-DE"/>
              <a:t> </a:t>
            </a:r>
            <a:r>
              <a:rPr lang="de-DE" err="1"/>
              <a:t>understanding</a:t>
            </a:r>
            <a:endParaRPr lang="de-DE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040316EB-406F-FD5C-2298-5FC51287E19B}"/>
              </a:ext>
            </a:extLst>
          </p:cNvPr>
          <p:cNvSpPr txBox="1">
            <a:spLocks/>
          </p:cNvSpPr>
          <p:nvPr/>
        </p:nvSpPr>
        <p:spPr>
          <a:xfrm>
            <a:off x="311700" y="1176381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 err="1"/>
              <a:t>Inherent</a:t>
            </a:r>
            <a:r>
              <a:rPr lang="de-DE" sz="1400" b="0"/>
              <a:t> Problems </a:t>
            </a:r>
            <a:r>
              <a:rPr lang="de-DE" sz="1400" b="0" err="1"/>
              <a:t>when</a:t>
            </a:r>
            <a:r>
              <a:rPr lang="de-DE" sz="1400" b="0"/>
              <a:t> </a:t>
            </a:r>
            <a:r>
              <a:rPr lang="de-DE" sz="1400" b="0" err="1"/>
              <a:t>retrieving</a:t>
            </a:r>
            <a:r>
              <a:rPr lang="de-DE" sz="1400" b="0"/>
              <a:t> </a:t>
            </a:r>
            <a:r>
              <a:rPr lang="de-DE" sz="1400" b="0" err="1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987936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7150500" cy="476400"/>
          </a:xfrm>
        </p:spPr>
        <p:txBody>
          <a:bodyPr/>
          <a:lstStyle/>
          <a:p>
            <a:r>
              <a:rPr lang="de-DE"/>
              <a:t>Our application – </a:t>
            </a:r>
            <a:r>
              <a:rPr lang="de-DE" err="1"/>
              <a:t>Opensearch</a:t>
            </a:r>
            <a:r>
              <a:rPr lang="de-DE"/>
              <a:t> </a:t>
            </a:r>
            <a:r>
              <a:rPr lang="de-DE" err="1"/>
              <a:t>Comparative</a:t>
            </a:r>
            <a:r>
              <a:rPr lang="de-DE"/>
              <a:t> </a:t>
            </a:r>
            <a:r>
              <a:rPr lang="de-DE" err="1"/>
              <a:t>results</a:t>
            </a:r>
            <a:br>
              <a:rPr lang="de-DE"/>
            </a:br>
            <a:endParaRPr lang="de-DE"/>
          </a:p>
        </p:txBody>
      </p:sp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1A766EC9-5B24-1CF9-E598-0422E718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81092"/>
            <a:ext cx="2447925" cy="1305066"/>
          </a:xfrm>
          <a:prstGeom prst="rect">
            <a:avLst/>
          </a:prstGeom>
        </p:spPr>
      </p:pic>
      <p:pic>
        <p:nvPicPr>
          <p:cNvPr id="3" name="Image 2" descr="Une image contenant texte, Tracé, nombre, diagramme&#10;&#10;Description générée automatiquement">
            <a:extLst>
              <a:ext uri="{FF2B5EF4-FFF2-40B4-BE49-F238E27FC236}">
                <a16:creationId xmlns:a16="http://schemas.microsoft.com/office/drawing/2014/main" id="{F20A6EC8-B12A-3E39-E495-0D70BC3C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1680705"/>
            <a:ext cx="2486025" cy="1362991"/>
          </a:xfrm>
          <a:prstGeom prst="rect">
            <a:avLst/>
          </a:prstGeom>
        </p:spPr>
      </p:pic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BB26DC0-59A3-2754-658C-D41B2F74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75" y="1680705"/>
            <a:ext cx="2505075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0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622F4207-575E-E87D-CCD6-8BCA22064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8f6abd68_0_0">
            <a:extLst>
              <a:ext uri="{FF2B5EF4-FFF2-40B4-BE49-F238E27FC236}">
                <a16:creationId xmlns:a16="http://schemas.microsoft.com/office/drawing/2014/main" id="{2180A168-4269-CDF3-2AF1-69684F3A9B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342" y="1931675"/>
            <a:ext cx="4081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Semantic search with Elasticsearch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3636CA-31FE-C935-E7F0-CB4E9DC8B590}"/>
              </a:ext>
            </a:extLst>
          </p:cNvPr>
          <p:cNvSpPr txBox="1"/>
          <p:nvPr/>
        </p:nvSpPr>
        <p:spPr>
          <a:xfrm>
            <a:off x="4837176" y="1744471"/>
            <a:ext cx="39867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Enhanced posts’ index to support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semantic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matching</a:t>
            </a:r>
            <a:endParaRPr lang="fr-FR" sz="1200">
              <a:solidFill>
                <a:srgbClr val="004D95"/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Char char="•"/>
            </a:pPr>
            <a:endParaRPr lang="fr-FR" sz="1200">
              <a:solidFill>
                <a:srgbClr val="004D95"/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Char char="•"/>
            </a:pP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Focus on the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title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of the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posts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,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creating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index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that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both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encodes the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title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as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text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and as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vectors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for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semantic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search</a:t>
            </a:r>
            <a:endParaRPr lang="fr-FR" sz="1200">
              <a:solidFill>
                <a:srgbClr val="004D95"/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Char char="•"/>
            </a:pPr>
            <a:endParaRPr lang="fr-FR" sz="1200">
              <a:solidFill>
                <a:srgbClr val="004D95"/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Char char="•"/>
            </a:pP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limit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our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dataset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to 50% (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expensive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200" err="1">
                <a:solidFill>
                  <a:srgbClr val="004D95"/>
                </a:solidFill>
                <a:latin typeface="Roboto"/>
                <a:ea typeface="Roboto"/>
                <a:cs typeface="Roboto"/>
              </a:rPr>
              <a:t>otherwise</a:t>
            </a:r>
            <a:r>
              <a:rPr lang="fr-FR" sz="1200">
                <a:solidFill>
                  <a:srgbClr val="004D95"/>
                </a:solidFill>
                <a:latin typeface="Roboto"/>
                <a:ea typeface="Roboto"/>
                <a:cs typeface="Roboto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129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1" y="1421577"/>
            <a:ext cx="3725513" cy="141019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879566" cy="476400"/>
          </a:xfrm>
        </p:spPr>
        <p:txBody>
          <a:bodyPr/>
          <a:lstStyle/>
          <a:p>
            <a:r>
              <a:rPr lang="de-DE" err="1"/>
              <a:t>Semantic</a:t>
            </a:r>
            <a:r>
              <a:rPr lang="de-DE"/>
              <a:t> </a:t>
            </a:r>
            <a:r>
              <a:rPr lang="de-DE" err="1"/>
              <a:t>search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ElasticSearch</a:t>
            </a:r>
            <a:r>
              <a:rPr lang="de-DE"/>
              <a:t> – </a:t>
            </a:r>
            <a:r>
              <a:rPr lang="de-DE" err="1"/>
              <a:t>setup</a:t>
            </a:r>
            <a:r>
              <a:rPr lang="de-DE"/>
              <a:t>  </a:t>
            </a:r>
            <a:br>
              <a:rPr lang="de-DE"/>
            </a:br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858B27-D7B0-389C-34DC-47B695E04DCD}"/>
              </a:ext>
            </a:extLst>
          </p:cNvPr>
          <p:cNvSpPr txBox="1"/>
          <p:nvPr/>
        </p:nvSpPr>
        <p:spPr>
          <a:xfrm>
            <a:off x="567605" y="1422908"/>
            <a:ext cx="3646253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Introduce</a:t>
            </a:r>
            <a:r>
              <a:rPr lang="fr-FR" sz="1200">
                <a:latin typeface="Roboto"/>
              </a:rPr>
              <a:t> a new </a:t>
            </a:r>
            <a:r>
              <a:rPr lang="fr-FR" sz="1200" err="1">
                <a:latin typeface="Roboto"/>
              </a:rPr>
              <a:t>field</a:t>
            </a:r>
            <a:r>
              <a:rPr lang="fr-FR" sz="1200">
                <a:latin typeface="Roboto"/>
              </a:rPr>
              <a:t> in </a:t>
            </a:r>
            <a:r>
              <a:rPr lang="fr-FR" sz="1200" err="1">
                <a:latin typeface="Roboto"/>
              </a:rPr>
              <a:t>Posts</a:t>
            </a:r>
            <a:r>
              <a:rPr lang="fr-FR" sz="1200">
                <a:latin typeface="Roboto"/>
              </a:rPr>
              <a:t> (</a:t>
            </a:r>
            <a:r>
              <a:rPr lang="fr-FR" sz="1200" err="1">
                <a:latin typeface="Roboto"/>
              </a:rPr>
              <a:t>Semantic_Title</a:t>
            </a:r>
            <a:r>
              <a:rPr lang="fr-FR" sz="1200">
                <a:latin typeface="Roboto"/>
              </a:rPr>
              <a:t>)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sz="1200">
                <a:latin typeface="Roboto"/>
              </a:rPr>
              <a:t>Dense </a:t>
            </a:r>
            <a:r>
              <a:rPr lang="fr-FR" sz="1200" err="1">
                <a:latin typeface="Roboto"/>
              </a:rPr>
              <a:t>vector</a:t>
            </a:r>
            <a:r>
              <a:rPr lang="fr-FR" sz="1200">
                <a:latin typeface="Roboto"/>
              </a:rPr>
              <a:t> of size 384 </a:t>
            </a:r>
          </a:p>
          <a:p>
            <a:pPr marL="285750" indent="-285750">
              <a:buFont typeface="Arial"/>
              <a:buChar char="•"/>
            </a:pPr>
            <a:r>
              <a:rPr lang="fr-FR" sz="1200">
                <a:latin typeface="Roboto"/>
              </a:rPr>
              <a:t>Model </a:t>
            </a:r>
            <a:r>
              <a:rPr lang="fr-FR" sz="1200" err="1">
                <a:latin typeface="Roboto"/>
              </a:rPr>
              <a:t>used</a:t>
            </a:r>
            <a:r>
              <a:rPr lang="fr-FR" sz="1200">
                <a:latin typeface="Roboto"/>
              </a:rPr>
              <a:t>: ”all-MiniLM-L6-v2” </a:t>
            </a:r>
          </a:p>
          <a:p>
            <a:pPr marL="285750" indent="-285750">
              <a:buFont typeface="Arial"/>
              <a:buChar char="•"/>
            </a:pPr>
            <a:r>
              <a:rPr lang="fr-FR" sz="1200">
                <a:latin typeface="Roboto"/>
              </a:rPr>
              <a:t>set index to </a:t>
            </a:r>
            <a:r>
              <a:rPr lang="fr-FR" sz="1200" err="1">
                <a:latin typeface="Roboto"/>
              </a:rPr>
              <a:t>true</a:t>
            </a:r>
            <a:endParaRPr lang="fr-FR" sz="1200">
              <a:latin typeface="Roboto"/>
            </a:endParaRPr>
          </a:p>
          <a:p>
            <a:pPr marL="285750" indent="-285750">
              <a:buFont typeface="Arial"/>
              <a:buChar char="•"/>
            </a:pPr>
            <a:r>
              <a:rPr lang="fr-FR" sz="1200" err="1">
                <a:latin typeface="Roboto"/>
              </a:rPr>
              <a:t>define</a:t>
            </a:r>
            <a:r>
              <a:rPr lang="fr-FR" sz="1200">
                <a:latin typeface="Roboto"/>
              </a:rPr>
              <a:t> distance </a:t>
            </a:r>
            <a:r>
              <a:rPr lang="fr-FR" sz="1200" err="1">
                <a:latin typeface="Roboto"/>
              </a:rPr>
              <a:t>function</a:t>
            </a:r>
            <a:r>
              <a:rPr lang="fr-FR" sz="1200">
                <a:latin typeface="Roboto"/>
              </a:rPr>
              <a:t> (</a:t>
            </a:r>
            <a:r>
              <a:rPr lang="fr-FR" sz="1200" err="1">
                <a:latin typeface="Roboto"/>
              </a:rPr>
              <a:t>cosine</a:t>
            </a:r>
            <a:r>
              <a:rPr lang="fr-FR" sz="1200">
                <a:latin typeface="Roboto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fr-FR" sz="1200">
                <a:latin typeface="Roboto"/>
              </a:rPr>
              <a:t>Model </a:t>
            </a:r>
            <a:r>
              <a:rPr lang="fr-FR" sz="1200" err="1">
                <a:latin typeface="Roboto"/>
              </a:rPr>
              <a:t>trained</a:t>
            </a:r>
            <a:r>
              <a:rPr lang="fr-FR" sz="1200">
                <a:latin typeface="Roboto"/>
              </a:rPr>
              <a:t> on a </a:t>
            </a:r>
            <a:r>
              <a:rPr lang="fr-FR" sz="1200" err="1">
                <a:latin typeface="Roboto"/>
              </a:rPr>
              <a:t>generic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english</a:t>
            </a:r>
            <a:r>
              <a:rPr lang="fr-FR" sz="1200">
                <a:latin typeface="Roboto"/>
              </a:rPr>
              <a:t> corpus</a:t>
            </a:r>
          </a:p>
          <a:p>
            <a:endParaRPr lang="fr-FR"/>
          </a:p>
        </p:txBody>
      </p:sp>
      <p:pic>
        <p:nvPicPr>
          <p:cNvPr id="11" name="Image 10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7330A372-5975-AE3A-FC44-8857ABF3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39" y="1165437"/>
            <a:ext cx="3646570" cy="3826933"/>
          </a:xfrm>
          <a:prstGeom prst="rect">
            <a:avLst/>
          </a:prstGeom>
        </p:spPr>
      </p:pic>
      <p:pic>
        <p:nvPicPr>
          <p:cNvPr id="19" name="Image 18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7FB152FD-C9D4-8C6E-F5E0-6A4553F1D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" y="2943631"/>
            <a:ext cx="2921000" cy="19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33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5" y="1578211"/>
            <a:ext cx="3039713" cy="2688661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879566" cy="476400"/>
          </a:xfrm>
        </p:spPr>
        <p:txBody>
          <a:bodyPr/>
          <a:lstStyle/>
          <a:p>
            <a:r>
              <a:rPr lang="de-DE" err="1"/>
              <a:t>Semantic</a:t>
            </a:r>
            <a:r>
              <a:rPr lang="de-DE"/>
              <a:t> </a:t>
            </a:r>
            <a:r>
              <a:rPr lang="de-DE" err="1"/>
              <a:t>search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ElasticSearch</a:t>
            </a:r>
            <a:r>
              <a:rPr lang="de-DE"/>
              <a:t> – </a:t>
            </a:r>
            <a:r>
              <a:rPr lang="de-DE" err="1"/>
              <a:t>setup</a:t>
            </a:r>
            <a:r>
              <a:rPr lang="de-DE"/>
              <a:t> 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00425" y="17370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55D76D-5996-C27D-0A64-0D0EAC3B07FB}"/>
              </a:ext>
            </a:extLst>
          </p:cNvPr>
          <p:cNvSpPr txBox="1"/>
          <p:nvPr/>
        </p:nvSpPr>
        <p:spPr>
          <a:xfrm>
            <a:off x="1031747" y="1591563"/>
            <a:ext cx="29900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latin typeface="Roboto"/>
              </a:rPr>
              <a:t>Experiment</a:t>
            </a:r>
            <a:r>
              <a:rPr lang="fr-FR" sz="1200">
                <a:latin typeface="Roboto"/>
              </a:rPr>
              <a:t>: </a:t>
            </a:r>
          </a:p>
          <a:p>
            <a:endParaRPr lang="fr-FR" sz="1200">
              <a:latin typeface="Roboto"/>
            </a:endParaRPr>
          </a:p>
          <a:p>
            <a:pPr marL="342900" indent="-342900">
              <a:buAutoNum type="arabicPeriod"/>
            </a:pPr>
            <a:r>
              <a:rPr lang="fr-FR" sz="1200">
                <a:latin typeface="Roboto"/>
              </a:rPr>
              <a:t>Run the </a:t>
            </a:r>
            <a:r>
              <a:rPr lang="fr-FR" sz="1200" err="1">
                <a:latin typeface="Roboto"/>
              </a:rPr>
              <a:t>same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query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using</a:t>
            </a:r>
            <a:endParaRPr lang="fr-FR" sz="1200">
              <a:latin typeface="Roboto"/>
            </a:endParaRPr>
          </a:p>
          <a:p>
            <a:r>
              <a:rPr lang="fr-FR" sz="1200">
                <a:latin typeface="Roboto"/>
              </a:rPr>
              <a:t>first the </a:t>
            </a:r>
            <a:r>
              <a:rPr lang="fr-FR" sz="1200" err="1">
                <a:latin typeface="Roboto"/>
              </a:rPr>
              <a:t>syntactic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matching</a:t>
            </a:r>
            <a:r>
              <a:rPr lang="fr-FR" sz="1200">
                <a:latin typeface="Roboto"/>
              </a:rPr>
              <a:t> (normal </a:t>
            </a:r>
            <a:r>
              <a:rPr lang="fr-FR" sz="1200" err="1">
                <a:latin typeface="Roboto"/>
              </a:rPr>
              <a:t>Title</a:t>
            </a:r>
            <a:r>
              <a:rPr lang="fr-FR" sz="1200">
                <a:latin typeface="Roboto"/>
              </a:rPr>
              <a:t> for </a:t>
            </a:r>
            <a:r>
              <a:rPr lang="fr-FR" sz="1200" err="1">
                <a:latin typeface="Roboto"/>
              </a:rPr>
              <a:t>Posts</a:t>
            </a:r>
            <a:r>
              <a:rPr lang="fr-FR" sz="1200">
                <a:latin typeface="Roboto"/>
              </a:rPr>
              <a:t>)</a:t>
            </a:r>
          </a:p>
          <a:p>
            <a:endParaRPr lang="fr-FR" sz="1200">
              <a:latin typeface="Roboto"/>
            </a:endParaRPr>
          </a:p>
          <a:p>
            <a:r>
              <a:rPr lang="fr-FR" sz="1200">
                <a:latin typeface="Roboto"/>
              </a:rPr>
              <a:t>2. </a:t>
            </a:r>
            <a:r>
              <a:rPr lang="fr-FR" sz="1200" err="1">
                <a:latin typeface="Roboto"/>
              </a:rPr>
              <a:t>Same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query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with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embedded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semantic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title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field</a:t>
            </a:r>
            <a:r>
              <a:rPr lang="fr-FR" sz="1200">
                <a:latin typeface="Roboto"/>
              </a:rPr>
              <a:t> of </a:t>
            </a:r>
            <a:r>
              <a:rPr lang="fr-FR" sz="1200" err="1">
                <a:latin typeface="Roboto"/>
              </a:rPr>
              <a:t>our</a:t>
            </a:r>
            <a:r>
              <a:rPr lang="fr-FR" sz="1200">
                <a:latin typeface="Roboto"/>
              </a:rPr>
              <a:t> index</a:t>
            </a:r>
          </a:p>
          <a:p>
            <a:endParaRPr lang="fr-FR" sz="1200">
              <a:latin typeface="Roboto"/>
            </a:endParaRPr>
          </a:p>
          <a:p>
            <a:r>
              <a:rPr lang="fr-FR" sz="1200" err="1">
                <a:latin typeface="Roboto"/>
              </a:rPr>
              <a:t>Defined</a:t>
            </a:r>
            <a:r>
              <a:rPr lang="fr-FR" sz="1200">
                <a:latin typeface="Roboto"/>
              </a:rPr>
              <a:t> a KNN </a:t>
            </a:r>
            <a:r>
              <a:rPr lang="fr-FR" sz="1200" err="1">
                <a:latin typeface="Roboto"/>
              </a:rPr>
              <a:t>query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matching</a:t>
            </a:r>
            <a:r>
              <a:rPr lang="fr-FR" sz="1200">
                <a:latin typeface="Roboto"/>
              </a:rPr>
              <a:t> and</a:t>
            </a:r>
          </a:p>
          <a:p>
            <a:r>
              <a:rPr lang="fr-FR" sz="1200" err="1">
                <a:latin typeface="Roboto"/>
              </a:rPr>
              <a:t>number</a:t>
            </a:r>
            <a:r>
              <a:rPr lang="fr-FR" sz="1200">
                <a:latin typeface="Roboto"/>
              </a:rPr>
              <a:t> of candidates to compare</a:t>
            </a:r>
          </a:p>
          <a:p>
            <a:r>
              <a:rPr lang="fr-FR" sz="1200">
                <a:latin typeface="Roboto"/>
              </a:rPr>
              <a:t>Encode the </a:t>
            </a:r>
            <a:r>
              <a:rPr lang="fr-FR" sz="1200" err="1">
                <a:latin typeface="Roboto"/>
              </a:rPr>
              <a:t>query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using</a:t>
            </a:r>
            <a:r>
              <a:rPr lang="fr-FR" sz="1200">
                <a:latin typeface="Roboto"/>
              </a:rPr>
              <a:t> the </a:t>
            </a:r>
            <a:r>
              <a:rPr lang="fr-FR" sz="1200" err="1">
                <a:latin typeface="Roboto"/>
              </a:rPr>
              <a:t>same</a:t>
            </a:r>
            <a:r>
              <a:rPr lang="fr-FR" sz="1200">
                <a:latin typeface="Roboto"/>
              </a:rPr>
              <a:t> model</a:t>
            </a:r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C381FD31-677C-C42C-BFF1-DEEB62CE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914" y="1087035"/>
            <a:ext cx="3592832" cy="39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8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1E74A54-67CF-119E-1847-53673F3C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74" y="3224977"/>
            <a:ext cx="6413680" cy="143136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879566" cy="476400"/>
          </a:xfrm>
        </p:spPr>
        <p:txBody>
          <a:bodyPr/>
          <a:lstStyle/>
          <a:p>
            <a:r>
              <a:rPr lang="de-DE" err="1"/>
              <a:t>Semantic</a:t>
            </a:r>
            <a:r>
              <a:rPr lang="de-DE"/>
              <a:t> </a:t>
            </a:r>
            <a:r>
              <a:rPr lang="de-DE" err="1"/>
              <a:t>search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ElasticSearch</a:t>
            </a:r>
            <a:r>
              <a:rPr lang="de-DE"/>
              <a:t> – </a:t>
            </a:r>
            <a:r>
              <a:rPr lang="de-DE" err="1"/>
              <a:t>results</a:t>
            </a:r>
            <a:r>
              <a:rPr lang="de-DE"/>
              <a:t> </a:t>
            </a:r>
            <a:br>
              <a:rPr lang="de-DE"/>
            </a:br>
            <a:endParaRPr lang="de-DE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2E154A-88F4-675B-BF4B-7AEF5206209B}"/>
              </a:ext>
            </a:extLst>
          </p:cNvPr>
          <p:cNvSpPr txBox="1"/>
          <p:nvPr/>
        </p:nvSpPr>
        <p:spPr>
          <a:xfrm>
            <a:off x="1284393" y="3355169"/>
            <a:ext cx="64741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Roboto"/>
              </a:rPr>
              <a:t>- top 10 </a:t>
            </a:r>
            <a:r>
              <a:rPr lang="fr-FR" sz="1200" err="1">
                <a:latin typeface="Roboto"/>
              </a:rPr>
              <a:t>ranked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results</a:t>
            </a:r>
            <a:r>
              <a:rPr lang="fr-FR" sz="1200">
                <a:latin typeface="Roboto"/>
              </a:rPr>
              <a:t> of </a:t>
            </a:r>
            <a:r>
              <a:rPr lang="fr-FR" sz="1200" err="1">
                <a:latin typeface="Roboto"/>
              </a:rPr>
              <a:t>both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methods</a:t>
            </a:r>
            <a:endParaRPr lang="fr-FR" sz="1200">
              <a:latin typeface="Roboto"/>
            </a:endParaRPr>
          </a:p>
          <a:p>
            <a:endParaRPr lang="fr-FR" sz="1200">
              <a:latin typeface="Roboto"/>
            </a:endParaRPr>
          </a:p>
          <a:p>
            <a:r>
              <a:rPr lang="fr-FR" sz="1200" err="1">
                <a:latin typeface="Roboto"/>
              </a:rPr>
              <a:t>Syntactic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search</a:t>
            </a:r>
            <a:r>
              <a:rPr lang="fr-FR" sz="1200">
                <a:latin typeface="Roboto"/>
              </a:rPr>
              <a:t> : </a:t>
            </a:r>
            <a:r>
              <a:rPr lang="fr-FR" sz="1200" err="1">
                <a:latin typeface="Roboto"/>
              </a:rPr>
              <a:t>uninteresting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results</a:t>
            </a:r>
            <a:r>
              <a:rPr lang="fr-FR" sz="1200">
                <a:latin typeface="Roboto"/>
              </a:rPr>
              <a:t> like ”Online Java Book</a:t>
            </a:r>
          </a:p>
          <a:p>
            <a:endParaRPr lang="fr-FR" sz="1200">
              <a:latin typeface="Roboto"/>
            </a:endParaRPr>
          </a:p>
          <a:p>
            <a:r>
              <a:rPr lang="fr-FR" sz="1200" err="1">
                <a:latin typeface="Roboto"/>
              </a:rPr>
              <a:t>Semantic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search</a:t>
            </a:r>
            <a:r>
              <a:rPr lang="fr-FR" sz="1200">
                <a:latin typeface="Roboto"/>
              </a:rPr>
              <a:t> : </a:t>
            </a:r>
            <a:r>
              <a:rPr lang="fr-FR" sz="1200" err="1">
                <a:latin typeface="Roboto"/>
              </a:rPr>
              <a:t>very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interesting</a:t>
            </a:r>
            <a:r>
              <a:rPr lang="fr-FR" sz="1200">
                <a:latin typeface="Roboto"/>
              </a:rPr>
              <a:t> matches </a:t>
            </a:r>
            <a:r>
              <a:rPr lang="fr-FR" sz="1200" err="1">
                <a:latin typeface="Roboto"/>
              </a:rPr>
              <a:t>with</a:t>
            </a:r>
            <a:r>
              <a:rPr lang="fr-FR" sz="1200">
                <a:latin typeface="Roboto"/>
              </a:rPr>
              <a:t> the </a:t>
            </a:r>
            <a:r>
              <a:rPr lang="fr-FR" sz="1200" err="1">
                <a:latin typeface="Roboto"/>
              </a:rPr>
              <a:t>query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such</a:t>
            </a:r>
            <a:r>
              <a:rPr lang="fr-FR" sz="1200">
                <a:latin typeface="Roboto"/>
              </a:rPr>
              <a:t> </a:t>
            </a:r>
            <a:r>
              <a:rPr lang="fr-FR" sz="1200" err="1">
                <a:latin typeface="Roboto"/>
              </a:rPr>
              <a:t>as”Resources</a:t>
            </a:r>
            <a:r>
              <a:rPr lang="fr-FR" sz="1200">
                <a:latin typeface="Roboto"/>
              </a:rPr>
              <a:t> for Python Programmer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FFAE1AB-2FC3-1F8C-9CF8-F225043B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63" y="1285390"/>
            <a:ext cx="5905500" cy="18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838997e3_0_16"/>
          <p:cNvSpPr txBox="1">
            <a:spLocks noGrp="1"/>
          </p:cNvSpPr>
          <p:nvPr>
            <p:ph type="title"/>
          </p:nvPr>
        </p:nvSpPr>
        <p:spPr>
          <a:xfrm>
            <a:off x="1506150" y="2169301"/>
            <a:ext cx="61317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err="1"/>
              <a:t>Interesting</a:t>
            </a:r>
            <a:r>
              <a:rPr lang="de-DE"/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4217427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227290-64A6-A709-4FE1-264A9C8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879566" cy="476400"/>
          </a:xfrm>
        </p:spPr>
        <p:txBody>
          <a:bodyPr/>
          <a:lstStyle/>
          <a:p>
            <a:r>
              <a:rPr lang="de-DE" err="1"/>
              <a:t>Interesting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 – Use Case I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7D1DFF8-3EC7-EA38-AFFE-1F056B9752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3325" y="18005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3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500F2FF1-195E-1A5D-8BEF-05CD8EAE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5" y="1633245"/>
            <a:ext cx="7978250" cy="2942660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54EC64A0-0818-4A29-2BBC-824FB0C508FE}"/>
              </a:ext>
            </a:extLst>
          </p:cNvPr>
          <p:cNvSpPr txBox="1"/>
          <p:nvPr/>
        </p:nvSpPr>
        <p:spPr>
          <a:xfrm>
            <a:off x="713316" y="1742017"/>
            <a:ext cx="59922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Optimizing Retrieval-Augmented Generation (RAG) with Search Engines</a:t>
            </a:r>
            <a:endParaRPr lang="fr-FR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FAB0586-0C3B-D062-D931-E23D40947FB5}"/>
              </a:ext>
            </a:extLst>
          </p:cNvPr>
          <p:cNvSpPr txBox="1"/>
          <p:nvPr/>
        </p:nvSpPr>
        <p:spPr>
          <a:xfrm>
            <a:off x="736600" y="2292350"/>
            <a:ext cx="349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LLMs are powerful at understanding and generating text but face some challenges: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Accessing up-to-date or domain specific knowledge.</a:t>
            </a:r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Answering complex queries with diverse and relevant results.</a:t>
            </a:r>
          </a:p>
          <a:p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7DC6C0-7B9C-597E-A735-CAD6163BE423}"/>
              </a:ext>
            </a:extLst>
          </p:cNvPr>
          <p:cNvSpPr txBox="1"/>
          <p:nvPr/>
        </p:nvSpPr>
        <p:spPr>
          <a:xfrm>
            <a:off x="4222750" y="2292350"/>
            <a:ext cx="379306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Introducing </a:t>
            </a:r>
            <a:r>
              <a:rPr lang="en-US" sz="1100" err="1"/>
              <a:t>ElasticSearch</a:t>
            </a:r>
            <a:r>
              <a:rPr lang="en-US" sz="1100"/>
              <a:t> with its ability to understand semantics would offer several 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Improved Retrieval Speed due to inverted index structure</a:t>
            </a:r>
            <a:endParaRPr lang="de-DE" sz="1050"/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Enhanced Relevance and Diversity of Search Results due to adaptive weight distribution based on the users needs</a:t>
            </a:r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Scalability – Adjustable to developments of data sources or business needs</a:t>
            </a:r>
          </a:p>
        </p:txBody>
      </p:sp>
    </p:spTree>
    <p:extLst>
      <p:ext uri="{BB962C8B-B14F-4D97-AF65-F5344CB8AC3E}">
        <p14:creationId xmlns:p14="http://schemas.microsoft.com/office/powerpoint/2010/main" val="4011398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D650B-260F-FBAC-F04A-DF3A05B73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4E452C-1B00-E0CD-EE64-06A137C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879566" cy="476400"/>
          </a:xfrm>
        </p:spPr>
        <p:txBody>
          <a:bodyPr/>
          <a:lstStyle/>
          <a:p>
            <a:r>
              <a:rPr lang="de-DE" err="1"/>
              <a:t>Interesting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 – Use Case I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2C0E931-D978-BB1D-125B-169DA76DA3B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3325" y="18005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3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173E016A-3A11-FA7B-FC16-68406E7F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5" y="1633245"/>
            <a:ext cx="7978250" cy="2942660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DF36CE3E-9303-7B7F-FFE2-0DF98DCCB8D3}"/>
              </a:ext>
            </a:extLst>
          </p:cNvPr>
          <p:cNvSpPr txBox="1"/>
          <p:nvPr/>
        </p:nvSpPr>
        <p:spPr>
          <a:xfrm>
            <a:off x="713316" y="1742017"/>
            <a:ext cx="69701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4D95"/>
                </a:solidFill>
              </a:rPr>
              <a:t>Optimizing Retrieval-Augmented Generation (RAG) with Search Engines – Experiment </a:t>
            </a:r>
            <a:endParaRPr lang="fr-FR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7AD0D8-D264-177C-814E-6F9BE32D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1" y="2096038"/>
            <a:ext cx="5588328" cy="213303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ECC13A7-AE16-8F73-E02E-8EB86E70B7D9}"/>
              </a:ext>
            </a:extLst>
          </p:cNvPr>
          <p:cNvSpPr txBox="1"/>
          <p:nvPr/>
        </p:nvSpPr>
        <p:spPr>
          <a:xfrm>
            <a:off x="719667" y="2292350"/>
            <a:ext cx="474768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/>
              <a:t>To support the proposed solution using Elastic Search an Experiment was set up, using the Stanford Question Answering Dataset (</a:t>
            </a:r>
            <a:r>
              <a:rPr lang="en-US" sz="1050" err="1"/>
              <a:t>SQuAD</a:t>
            </a:r>
            <a:r>
              <a:rPr lang="en-US" sz="1050"/>
              <a:t>).</a:t>
            </a:r>
            <a:endParaRPr lang="fr-FR"/>
          </a:p>
          <a:p>
            <a:r>
              <a:rPr lang="en-US" sz="1050"/>
              <a:t>The results show a clear improvement in performance using search engine technology.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238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813B-29FE-E564-CABD-A80F1177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77C5B8F-3A1B-CEC1-DBBA-A72D890A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92596"/>
            <a:ext cx="6879566" cy="476400"/>
          </a:xfrm>
        </p:spPr>
        <p:txBody>
          <a:bodyPr/>
          <a:lstStyle/>
          <a:p>
            <a:r>
              <a:rPr lang="de-DE" err="1"/>
              <a:t>Interesting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 – Use Case II</a:t>
            </a:r>
            <a:br>
              <a:rPr lang="de-DE"/>
            </a:br>
            <a:endParaRPr lang="de-DE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B0D1E6F-5DE5-456B-C88F-825833C9A0E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3325" y="1800592"/>
            <a:ext cx="3157466" cy="2870365"/>
          </a:xfrm>
        </p:spPr>
        <p:txBody>
          <a:bodyPr/>
          <a:lstStyle/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  <a:p>
            <a:pPr>
              <a:buNone/>
            </a:pPr>
            <a:endParaRPr lang="fr-FR"/>
          </a:p>
        </p:txBody>
      </p:sp>
      <p:pic>
        <p:nvPicPr>
          <p:cNvPr id="3" name="Image 20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4F571DDE-6B5E-1DFC-6CB0-15433CA4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5" y="1633245"/>
            <a:ext cx="7978250" cy="2942660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16839505-83EA-FCB5-3B55-F40F42F8344A}"/>
              </a:ext>
            </a:extLst>
          </p:cNvPr>
          <p:cNvSpPr txBox="1"/>
          <p:nvPr/>
        </p:nvSpPr>
        <p:spPr>
          <a:xfrm>
            <a:off x="713316" y="1742017"/>
            <a:ext cx="74591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solidFill>
                  <a:srgbClr val="004D95"/>
                </a:solidFill>
              </a:rPr>
              <a:t>Digitalisation</a:t>
            </a:r>
            <a:r>
              <a:rPr lang="en-US" sz="1200" b="1">
                <a:solidFill>
                  <a:srgbClr val="004D95"/>
                </a:solidFill>
              </a:rPr>
              <a:t> of Local Geographic Information Storing and Querying using search engines</a:t>
            </a:r>
            <a:endParaRPr lang="fr-FR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A42399-0886-A51D-19FE-B6E2D32FA3A8}"/>
              </a:ext>
            </a:extLst>
          </p:cNvPr>
          <p:cNvSpPr txBox="1"/>
          <p:nvPr/>
        </p:nvSpPr>
        <p:spPr>
          <a:xfrm>
            <a:off x="736600" y="2292350"/>
            <a:ext cx="34925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The Ottawa Resource Collection contains 3000+ documents about the region of Ottawa with the following challenges: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Scalability with the amount of documents</a:t>
            </a:r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Missing geographical context</a:t>
            </a:r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Cost and hardware constraints</a:t>
            </a:r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Providing easy to understand output</a:t>
            </a:r>
          </a:p>
          <a:p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F284E2-2098-D07D-A198-3DE1D287DF20}"/>
              </a:ext>
            </a:extLst>
          </p:cNvPr>
          <p:cNvSpPr txBox="1"/>
          <p:nvPr/>
        </p:nvSpPr>
        <p:spPr>
          <a:xfrm>
            <a:off x="4222750" y="2292350"/>
            <a:ext cx="379306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Introducing </a:t>
            </a:r>
            <a:r>
              <a:rPr lang="en-US" sz="1100" err="1"/>
              <a:t>ElasticSearch</a:t>
            </a:r>
            <a:r>
              <a:rPr lang="en-US" sz="1100"/>
              <a:t> with its ability to understand semantics would offer several 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228600" lvl="8" indent="-228600">
              <a:buFont typeface="+mj-lt"/>
              <a:buAutoNum type="arabicPeriod"/>
            </a:pPr>
            <a:r>
              <a:rPr lang="en-US" sz="1050" b="1"/>
              <a:t>Great Searchability</a:t>
            </a:r>
            <a:r>
              <a:rPr lang="en-US" sz="1050"/>
              <a:t> due to the creation a full-text searchable repository by </a:t>
            </a:r>
            <a:r>
              <a:rPr lang="en-US" sz="1050" err="1"/>
              <a:t>ElasticSearch</a:t>
            </a:r>
            <a:endParaRPr lang="en-US" sz="1050"/>
          </a:p>
          <a:p>
            <a:pPr marL="228600" lvl="8" indent="-228600">
              <a:buFont typeface="+mj-lt"/>
              <a:buAutoNum type="arabicPeriod"/>
            </a:pPr>
            <a:r>
              <a:rPr lang="en-US" sz="1050"/>
              <a:t>Providing neighborhood or landmark </a:t>
            </a:r>
            <a:r>
              <a:rPr lang="en-US" sz="1050" b="1"/>
              <a:t>context</a:t>
            </a:r>
            <a:r>
              <a:rPr lang="en-US" sz="1050"/>
              <a:t> due to semantic understanding</a:t>
            </a:r>
          </a:p>
          <a:p>
            <a:pPr marL="228600" lvl="8" indent="-228600">
              <a:buFont typeface="+mj-lt"/>
              <a:buAutoNum type="arabicPeriod"/>
            </a:pPr>
            <a:r>
              <a:rPr lang="en-US" sz="1050" b="1"/>
              <a:t>Structured</a:t>
            </a:r>
            <a:r>
              <a:rPr lang="en-US" sz="1050"/>
              <a:t>, JSON-based </a:t>
            </a:r>
            <a:r>
              <a:rPr lang="en-US" sz="1050" b="1"/>
              <a:t>results</a:t>
            </a:r>
            <a:r>
              <a:rPr lang="en-US" sz="1050"/>
              <a:t> with highlighted text and metadata (e.g. title, page number, geo-coordinates)</a:t>
            </a:r>
          </a:p>
        </p:txBody>
      </p:sp>
    </p:spTree>
    <p:extLst>
      <p:ext uri="{BB962C8B-B14F-4D97-AF65-F5344CB8AC3E}">
        <p14:creationId xmlns:p14="http://schemas.microsoft.com/office/powerpoint/2010/main" val="1481486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"/>
          <p:cNvSpPr txBox="1">
            <a:spLocks noGrp="1"/>
          </p:cNvSpPr>
          <p:nvPr>
            <p:ph type="title"/>
          </p:nvPr>
        </p:nvSpPr>
        <p:spPr>
          <a:xfrm>
            <a:off x="499800" y="522150"/>
            <a:ext cx="8144400" cy="3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/>
              <a:t>Thank you for your attention!</a:t>
            </a:r>
            <a:endParaRPr sz="4400"/>
          </a:p>
        </p:txBody>
      </p:sp>
      <p:sp>
        <p:nvSpPr>
          <p:cNvPr id="390" name="Google Shape;390;p1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5D8FBE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sz="700" b="1" i="0" u="none" strike="noStrike" cap="none">
              <a:solidFill>
                <a:srgbClr val="5D8FB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2435550" y="4153600"/>
            <a:ext cx="4272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rPr>
              <a:t>Learn more at:</a:t>
            </a:r>
            <a:endParaRPr sz="1200" b="0" i="0" u="none" strike="noStrike" cap="none">
              <a:solidFill>
                <a:srgbClr val="2203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rPr>
              <a:t>https://github.com/Carda01/SearchEngines_benchmark</a:t>
            </a:r>
            <a:endParaRPr sz="1200" b="0" i="0" u="none" strike="noStrike" cap="none">
              <a:solidFill>
                <a:srgbClr val="2203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6350" y="2743875"/>
            <a:ext cx="1531275" cy="1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AD84-6A11-C51C-5BA4-FAE57D32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, Rectangle, blanc, carré&#10;&#10;Description générée automatiquement">
            <a:extLst>
              <a:ext uri="{FF2B5EF4-FFF2-40B4-BE49-F238E27FC236}">
                <a16:creationId xmlns:a16="http://schemas.microsoft.com/office/drawing/2014/main" id="{2BF0FC18-FD35-7BCC-6E3E-C510BF27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7" y="1726900"/>
            <a:ext cx="8771646" cy="182506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DBB576-94CE-FB76-6217-F988F6D87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95" y="2448922"/>
            <a:ext cx="2566672" cy="1807800"/>
          </a:xfrm>
        </p:spPr>
        <p:txBody>
          <a:bodyPr/>
          <a:lstStyle/>
          <a:p>
            <a:pPr marL="152400" indent="0">
              <a:buNone/>
            </a:pPr>
            <a:r>
              <a:rPr lang="en-US"/>
              <a:t>Technical set up to minimize query runtime</a:t>
            </a:r>
            <a:endParaRPr lang="fr-FR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86787-6017-9309-7A76-14B6BCDB01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89466" y="2448922"/>
            <a:ext cx="2566672" cy="1807800"/>
          </a:xfrm>
        </p:spPr>
        <p:txBody>
          <a:bodyPr/>
          <a:lstStyle/>
          <a:p>
            <a:pPr marL="152400" indent="0">
              <a:buNone/>
            </a:pPr>
            <a:r>
              <a:rPr lang="de-DE"/>
              <a:t>Due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Index </a:t>
            </a:r>
            <a:r>
              <a:rPr lang="de-DE" err="1"/>
              <a:t>implementation</a:t>
            </a:r>
            <a:r>
              <a:rPr lang="de-DE"/>
              <a:t>, </a:t>
            </a:r>
            <a:r>
              <a:rPr lang="de-DE" err="1"/>
              <a:t>adding</a:t>
            </a:r>
            <a:r>
              <a:rPr lang="de-DE"/>
              <a:t> </a:t>
            </a:r>
            <a:r>
              <a:rPr lang="de-DE" err="1"/>
              <a:t>new</a:t>
            </a:r>
            <a:r>
              <a:rPr lang="de-DE"/>
              <a:t>  Data </a:t>
            </a:r>
            <a:r>
              <a:rPr lang="de-DE" err="1"/>
              <a:t>requires</a:t>
            </a:r>
            <a:r>
              <a:rPr lang="de-DE"/>
              <a:t> </a:t>
            </a:r>
            <a:r>
              <a:rPr lang="de-DE" err="1"/>
              <a:t>effort</a:t>
            </a:r>
            <a:endParaRPr lang="fr-FR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3E132BC-2194-F183-8D74-ABF41F5FDD8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3895" y="2035593"/>
            <a:ext cx="2566672" cy="411600"/>
          </a:xfrm>
        </p:spPr>
        <p:txBody>
          <a:bodyPr/>
          <a:lstStyle/>
          <a:p>
            <a:r>
              <a:rPr lang="de-DE"/>
              <a:t>Performance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BA3F27A-2505-8087-8371-976C51B5E7F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789466" y="2035593"/>
            <a:ext cx="2566672" cy="411600"/>
          </a:xfrm>
        </p:spPr>
        <p:txBody>
          <a:bodyPr/>
          <a:lstStyle/>
          <a:p>
            <a:r>
              <a:rPr lang="de-DE" err="1"/>
              <a:t>Adding</a:t>
            </a:r>
            <a:r>
              <a:rPr lang="de-DE"/>
              <a:t> </a:t>
            </a:r>
            <a:r>
              <a:rPr lang="de-DE" err="1"/>
              <a:t>new</a:t>
            </a:r>
            <a:r>
              <a:rPr lang="de-DE"/>
              <a:t> Data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FF9A0BA-0F6B-2796-2719-4A651A3C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Technical Challenges in Search </a:t>
            </a:r>
            <a:r>
              <a:rPr lang="de-DE" err="1"/>
              <a:t>Engines</a:t>
            </a:r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060D0DE-667D-D6DB-8889-3948261487D2}"/>
              </a:ext>
            </a:extLst>
          </p:cNvPr>
          <p:cNvSpPr txBox="1">
            <a:spLocks/>
          </p:cNvSpPr>
          <p:nvPr/>
        </p:nvSpPr>
        <p:spPr>
          <a:xfrm>
            <a:off x="5494228" y="2440566"/>
            <a:ext cx="2566672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220337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220337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en-US"/>
              <a:t>Depending on the purpose of the search engine its scalability is important. </a:t>
            </a:r>
            <a:endParaRPr lang="fr-FR"/>
          </a:p>
          <a:p>
            <a:endParaRPr lang="en-US"/>
          </a:p>
        </p:txBody>
      </p:sp>
      <p:sp>
        <p:nvSpPr>
          <p:cNvPr id="10" name="Untertitel 4">
            <a:extLst>
              <a:ext uri="{FF2B5EF4-FFF2-40B4-BE49-F238E27FC236}">
                <a16:creationId xmlns:a16="http://schemas.microsoft.com/office/drawing/2014/main" id="{01630A39-A7A9-82C7-ABEB-2C89B5DAF11E}"/>
              </a:ext>
            </a:extLst>
          </p:cNvPr>
          <p:cNvSpPr txBox="1">
            <a:spLocks/>
          </p:cNvSpPr>
          <p:nvPr/>
        </p:nvSpPr>
        <p:spPr>
          <a:xfrm>
            <a:off x="5494228" y="2028966"/>
            <a:ext cx="298815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1800"/>
              <a:buFont typeface="Roboto"/>
              <a:buNone/>
              <a:defRPr sz="1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0337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2033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err="1"/>
              <a:t>Scalability</a:t>
            </a:r>
            <a:r>
              <a:rPr lang="de-DE"/>
              <a:t> and </a:t>
            </a:r>
            <a:r>
              <a:rPr lang="de-DE" err="1"/>
              <a:t>Adaptability</a:t>
            </a:r>
            <a:r>
              <a:rPr lang="de-DE"/>
              <a:t> </a:t>
            </a: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BEB9AD68-0535-C2BC-BC37-FCF39CF22B83}"/>
              </a:ext>
            </a:extLst>
          </p:cNvPr>
          <p:cNvSpPr txBox="1">
            <a:spLocks/>
          </p:cNvSpPr>
          <p:nvPr/>
        </p:nvSpPr>
        <p:spPr>
          <a:xfrm>
            <a:off x="311700" y="1176381"/>
            <a:ext cx="5893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95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b="0"/>
              <a:t>Challenges </a:t>
            </a:r>
            <a:r>
              <a:rPr lang="de-DE" sz="1400" b="0" err="1"/>
              <a:t>when</a:t>
            </a:r>
            <a:r>
              <a:rPr lang="de-DE" sz="1400" b="0"/>
              <a:t> </a:t>
            </a:r>
            <a:r>
              <a:rPr lang="de-DE" sz="1400" b="0" err="1"/>
              <a:t>implementing</a:t>
            </a:r>
            <a:r>
              <a:rPr lang="de-DE" sz="1400" b="0"/>
              <a:t> a </a:t>
            </a:r>
            <a:r>
              <a:rPr lang="de-DE" sz="1400" b="0" err="1"/>
              <a:t>search</a:t>
            </a:r>
            <a:r>
              <a:rPr lang="de-DE" sz="1400" b="0"/>
              <a:t> </a:t>
            </a:r>
            <a:r>
              <a:rPr lang="de-DE" sz="1400" b="0" err="1"/>
              <a:t>engine</a:t>
            </a:r>
            <a:endParaRPr lang="de-DE" sz="1400" b="0"/>
          </a:p>
        </p:txBody>
      </p:sp>
    </p:spTree>
    <p:extLst>
      <p:ext uri="{BB962C8B-B14F-4D97-AF65-F5344CB8AC3E}">
        <p14:creationId xmlns:p14="http://schemas.microsoft.com/office/powerpoint/2010/main" val="19505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0ae56b_0_5"/>
          <p:cNvSpPr txBox="1">
            <a:spLocks noGrp="1"/>
          </p:cNvSpPr>
          <p:nvPr>
            <p:ph type="title"/>
          </p:nvPr>
        </p:nvSpPr>
        <p:spPr>
          <a:xfrm>
            <a:off x="82708" y="1830075"/>
            <a:ext cx="440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Search Engines</a:t>
            </a:r>
            <a:endParaRPr lang="en-US"/>
          </a:p>
        </p:txBody>
      </p:sp>
      <p:sp>
        <p:nvSpPr>
          <p:cNvPr id="258" name="Google Shape;258;g31f520ae56b_0_5"/>
          <p:cNvSpPr/>
          <p:nvPr/>
        </p:nvSpPr>
        <p:spPr>
          <a:xfrm>
            <a:off x="4985300" y="328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Text Acquisition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g31f520ae56b_0_5"/>
          <p:cNvSpPr/>
          <p:nvPr/>
        </p:nvSpPr>
        <p:spPr>
          <a:xfrm>
            <a:off x="4985300" y="10807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Text Transformation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g31f520ae56b_0_5"/>
          <p:cNvSpPr/>
          <p:nvPr/>
        </p:nvSpPr>
        <p:spPr>
          <a:xfrm>
            <a:off x="4985300" y="18325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Index Creation</a:t>
            </a:r>
            <a:endParaRPr sz="1800" b="1">
              <a:solidFill>
                <a:srgbClr val="004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g31f520ae56b_0_5"/>
          <p:cNvSpPr/>
          <p:nvPr/>
        </p:nvSpPr>
        <p:spPr>
          <a:xfrm>
            <a:off x="4985300" y="25843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User Interaction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g31f520ae56b_0_5"/>
          <p:cNvSpPr/>
          <p:nvPr/>
        </p:nvSpPr>
        <p:spPr>
          <a:xfrm>
            <a:off x="4985300" y="33361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Ranking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g31f520ae56b_0_5"/>
          <p:cNvSpPr/>
          <p:nvPr/>
        </p:nvSpPr>
        <p:spPr>
          <a:xfrm>
            <a:off x="4985300" y="4087975"/>
            <a:ext cx="3786600" cy="59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4D95"/>
                </a:solidFill>
                <a:latin typeface="Roboto"/>
                <a:ea typeface="Roboto"/>
                <a:cs typeface="Roboto"/>
                <a:sym typeface="Roboto"/>
              </a:rPr>
              <a:t>      Evaluation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LB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79</Slides>
  <Notes>34</Notes>
  <HiddenSlides>2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80" baseType="lpstr">
      <vt:lpstr>ULB</vt:lpstr>
      <vt:lpstr>Search Engines</vt:lpstr>
      <vt:lpstr>Structure</vt:lpstr>
      <vt:lpstr>Introduction to Search Engine technology</vt:lpstr>
      <vt:lpstr>What is a Search Engine? </vt:lpstr>
      <vt:lpstr>Search Engines vs. Relational Databases</vt:lpstr>
      <vt:lpstr>Search Engines vs. Relational Databases</vt:lpstr>
      <vt:lpstr>Conceptual Challenges in Search Engines</vt:lpstr>
      <vt:lpstr>Technical Challenges in Search Engines</vt:lpstr>
      <vt:lpstr>Architecture of Search Engines</vt:lpstr>
      <vt:lpstr>Text Acquisition</vt:lpstr>
      <vt:lpstr>Text Transformation</vt:lpstr>
      <vt:lpstr>Index Creation</vt:lpstr>
      <vt:lpstr>User Interaction</vt:lpstr>
      <vt:lpstr>Ranking</vt:lpstr>
      <vt:lpstr>Evaluation</vt:lpstr>
      <vt:lpstr>Elasticsearch</vt:lpstr>
      <vt:lpstr>Introduction to Elasticsearch</vt:lpstr>
      <vt:lpstr>Introduction to Elasticsearch</vt:lpstr>
      <vt:lpstr>Why Elasticsearch</vt:lpstr>
      <vt:lpstr>Elasticsearch Architecture</vt:lpstr>
      <vt:lpstr>Architecture of Elasticsearch  </vt:lpstr>
      <vt:lpstr>Architecture of Elasticsearch  </vt:lpstr>
      <vt:lpstr>Architecture of Elasticsearch  </vt:lpstr>
      <vt:lpstr>Caching</vt:lpstr>
      <vt:lpstr>Semantic Search</vt:lpstr>
      <vt:lpstr>ElasticSearch – Advantages and Disadvantages</vt:lpstr>
      <vt:lpstr>Difficulties</vt:lpstr>
      <vt:lpstr>Sphinx</vt:lpstr>
      <vt:lpstr>Introduction to Sphinx</vt:lpstr>
      <vt:lpstr>Key Features in Sphinx</vt:lpstr>
      <vt:lpstr>Sphinx Architecture</vt:lpstr>
      <vt:lpstr>Architecture of Sphinx</vt:lpstr>
      <vt:lpstr>Querying and Syntax</vt:lpstr>
      <vt:lpstr>Querying and Syntax </vt:lpstr>
      <vt:lpstr>Sphinx – Advantages and Disadvantages</vt:lpstr>
      <vt:lpstr>OpenSearch</vt:lpstr>
      <vt:lpstr>Introduction to OpenSearch</vt:lpstr>
      <vt:lpstr>OpenSearch Architecture</vt:lpstr>
      <vt:lpstr>Architecture of OpenSearch  </vt:lpstr>
      <vt:lpstr>Key Features in OpenSearch</vt:lpstr>
      <vt:lpstr>Querying and Syntax</vt:lpstr>
      <vt:lpstr>OpenSearch – Advantages and Disadvantages</vt:lpstr>
      <vt:lpstr>Benchmarking</vt:lpstr>
      <vt:lpstr>Benchmarking</vt:lpstr>
      <vt:lpstr>Official Benchmarking Discussion</vt:lpstr>
      <vt:lpstr>ElasticSearch vs OpenSearch</vt:lpstr>
      <vt:lpstr>ElasticSearch vs OpenSearch Benchmark - results </vt:lpstr>
      <vt:lpstr>Description and Database used</vt:lpstr>
      <vt:lpstr>StackOverflow Database  </vt:lpstr>
      <vt:lpstr>Description of the setup – SQL and Sphinx </vt:lpstr>
      <vt:lpstr>Description of the setup - Elasticsearch </vt:lpstr>
      <vt:lpstr>Description of the setup - OpenSearch </vt:lpstr>
      <vt:lpstr>Ran every query just once   Main purpose was to compare search engines against relational database systems  Results with times for each query for the different database scale factor</vt:lpstr>
      <vt:lpstr>Application with relational - results </vt:lpstr>
      <vt:lpstr>Application with relational - results </vt:lpstr>
      <vt:lpstr>Application with relational - results </vt:lpstr>
      <vt:lpstr>Application with relational – Query Example </vt:lpstr>
      <vt:lpstr>Our application</vt:lpstr>
      <vt:lpstr>Our application- results for Sphinx </vt:lpstr>
      <vt:lpstr>Our application- results for Sphinx </vt:lpstr>
      <vt:lpstr>Our application- results for Sphinx </vt:lpstr>
      <vt:lpstr>Our application – Sphinx Comparative results </vt:lpstr>
      <vt:lpstr>Our application – results for ElasticSearch </vt:lpstr>
      <vt:lpstr>Our application – results for ElasticSearch </vt:lpstr>
      <vt:lpstr>Our application – results for ElasticSearch </vt:lpstr>
      <vt:lpstr>Our application – ElasticSearch Comparative results </vt:lpstr>
      <vt:lpstr>Our application – results for OpenSearch </vt:lpstr>
      <vt:lpstr>Our application – results for OpenSearch </vt:lpstr>
      <vt:lpstr>Our application– results for OpenSearch </vt:lpstr>
      <vt:lpstr>Our application – Opensearch Comparative results </vt:lpstr>
      <vt:lpstr>Semantic search with Elasticsearch</vt:lpstr>
      <vt:lpstr>Semantic search with ElasticSearch – setup   </vt:lpstr>
      <vt:lpstr>Semantic search with ElasticSearch – setup  </vt:lpstr>
      <vt:lpstr>Semantic search with ElasticSearch – results  </vt:lpstr>
      <vt:lpstr>Interesting Research</vt:lpstr>
      <vt:lpstr>Interesting research – Use Case I </vt:lpstr>
      <vt:lpstr>Interesting research – Use Case I </vt:lpstr>
      <vt:lpstr>Interesting research – Use Case II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</cp:revision>
  <dcterms:modified xsi:type="dcterms:W3CDTF">2024-12-16T18:58:07Z</dcterms:modified>
</cp:coreProperties>
</file>